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512"/>
  </p:normalViewPr>
  <p:slideViewPr>
    <p:cSldViewPr snapToGrid="0">
      <p:cViewPr varScale="1">
        <p:scale>
          <a:sx n="104" d="100"/>
          <a:sy n="104" d="100"/>
        </p:scale>
        <p:origin x="134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hubblesite.org/image/4370/new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spacetelescope.org/news/heic1809/"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hubblesite.org/laserart/spectra.php"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lot-qd.de/en/products/spectroscopy/spectrographs/"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Oxygen#Isotopes_and_stellar_origin" TargetMode="External"/><Relationship Id="rId13" Type="http://schemas.openxmlformats.org/officeDocument/2006/relationships/hyperlink" Target="http://sciencelearn.org.nz/Contexts/Just-Elemental/Science-Ideas-and-Concepts/The-essential-elements" TargetMode="External"/><Relationship Id="rId18" Type="http://schemas.openxmlformats.org/officeDocument/2006/relationships/hyperlink" Target="https://apod.nasa.gov/apod/ap160125.html" TargetMode="External"/><Relationship Id="rId3" Type="http://schemas.openxmlformats.org/officeDocument/2006/relationships/hyperlink" Target="http://map.gsfc.nasa.gov/universe/bb_tests_ele.html" TargetMode="External"/><Relationship Id="rId7" Type="http://schemas.openxmlformats.org/officeDocument/2006/relationships/hyperlink" Target="https://en.wikipedia.org/wiki/Nuclear_fusion" TargetMode="External"/><Relationship Id="rId12" Type="http://schemas.openxmlformats.org/officeDocument/2006/relationships/hyperlink" Target="http://www.goodreads.com/quotes/144310-the-nitrogen-in-our-dna-the-calcium-in-our-teeth" TargetMode="External"/><Relationship Id="rId17" Type="http://schemas.openxmlformats.org/officeDocument/2006/relationships/hyperlink" Target="https://en.wikipedia.org/wiki/Nucleosynthesis" TargetMode="External"/><Relationship Id="rId2" Type="http://schemas.openxmlformats.org/officeDocument/2006/relationships/slide" Target="../slides/slide12.xml"/><Relationship Id="rId16" Type="http://schemas.openxmlformats.org/officeDocument/2006/relationships/hyperlink" Target="https://apod.nasa.gov/apod/ap100725.html" TargetMode="External"/><Relationship Id="rId1" Type="http://schemas.openxmlformats.org/officeDocument/2006/relationships/notesMaster" Target="../notesMasters/notesMaster1.xml"/><Relationship Id="rId6" Type="http://schemas.openxmlformats.org/officeDocument/2006/relationships/hyperlink" Target="https://en.wikipedia.org/wiki/Carbon#Formation_in_stars" TargetMode="External"/><Relationship Id="rId11" Type="http://schemas.openxmlformats.org/officeDocument/2006/relationships/hyperlink" Target="http://imagine.gsfc.nasa.gov/science/objects/bursts1.html" TargetMode="External"/><Relationship Id="rId5" Type="http://schemas.openxmlformats.org/officeDocument/2006/relationships/hyperlink" Target="http://periodic.lanl.gov/1.shtml" TargetMode="External"/><Relationship Id="rId15" Type="http://schemas.openxmlformats.org/officeDocument/2006/relationships/hyperlink" Target="https://en.wikipedia.org/wiki/Nucleosynthesis#/media/File:Nucleosynthesis_periodic_table.svg" TargetMode="External"/><Relationship Id="rId10" Type="http://schemas.openxmlformats.org/officeDocument/2006/relationships/hyperlink" Target="https://apod.nasa.gov/apod/ap110911.html" TargetMode="External"/><Relationship Id="rId4" Type="http://schemas.openxmlformats.org/officeDocument/2006/relationships/hyperlink" Target="http://www.sciencealert.com/lhc-produces-primordial-soup-of-the-universe-using-less-particles-than-thought-possible" TargetMode="External"/><Relationship Id="rId9" Type="http://schemas.openxmlformats.org/officeDocument/2006/relationships/hyperlink" Target="https://heasarc.gsfc.nasa.gov/docs/snr.html" TargetMode="External"/><Relationship Id="rId14" Type="http://schemas.openxmlformats.org/officeDocument/2006/relationships/hyperlink" Target="http://images.csmonitor.com/csm/2010/02/02_65.jpg"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chive.briankoberlein.com/2014/04/23/hydrogen-helium-metal/index.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emsisd.com/cms/lib/TX21000533/Centricity/ModuleInstance/5456/Percentage_of_Elements_PowerPoint.pdf"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asa.gov/feature/the-universe-s-first-type-of-molecule-is-found-at-las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asa.gov/feature/goddard/2018/nasa-finds-a-large-amount-of-water-in-an-exoplanets-atmospher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asa.gov/jpl/the-solar-system-and-beyond-is-awash-in-wat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intjohnsbible.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bcnews.com/mach/science/what-big-bang-theory-ncna881136#anchor-WhocameupwiththeBigBangtheory" TargetMode="External"/><Relationship Id="rId7" Type="http://schemas.openxmlformats.org/officeDocument/2006/relationships/hyperlink" Target="https://web.archive.org/web/20130117044852/http:/www.amnh.org/education/resources/rfl/web/essaybooks/cosmic/p_lemaitre.html"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catholicculture.org/culture/library/view.cfm?recnum=8847" TargetMode="External"/><Relationship Id="rId5" Type="http://schemas.openxmlformats.org/officeDocument/2006/relationships/hyperlink" Target="https://www.vofoundation.org/blog/priests-science-georges-lemaitre-father-big-bang/" TargetMode="External"/><Relationship Id="rId4" Type="http://schemas.openxmlformats.org/officeDocument/2006/relationships/hyperlink" Target="https://www.youtube.com/watch?v=bUl295oyeI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hys.libretexts.org/Bookshelves/University_Physics/Book%3A_University_Physics_(OpenStax)/Map%3A_University_Physics_III_-_Optics_and_Modern_Physics_(OpenStax)/11%3A_Particle_Physics_and_Cosmology/11.7%3A_Evolution_of_the_Early_Universe"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urses.lumenlearning.com/astronomy/chapter/the-beginning-of-the-univers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ptv.pbslearningmedia.org/resource/phy03.sci.phys.matter.origin/the-origin-of-the-elemen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map.gsfc.nasa.gov/universe/rel_stars.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ptv.pbslearningmedia.org/resource/ess05.sci.ess.eiu.fusion/the-elements-forged-in-star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hys.org/tags/periodic+tabl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phys.org/news/2016-03-cosmos-heaviest-elements.html" TargetMode="External"/><Relationship Id="rId5" Type="http://schemas.openxmlformats.org/officeDocument/2006/relationships/hyperlink" Target="http://web.mit.edu/" TargetMode="External"/><Relationship Id="rId4" Type="http://schemas.openxmlformats.org/officeDocument/2006/relationships/hyperlink" Target="https://phys.org/tags/element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c3dff1f7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c3dff1f7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Photo credit NASA </a:t>
            </a:r>
            <a:endParaRPr/>
          </a:p>
          <a:p>
            <a:pPr marL="0" lvl="0" indent="0" algn="l" rtl="0">
              <a:spcBef>
                <a:spcPts val="0"/>
              </a:spcBef>
              <a:spcAft>
                <a:spcPts val="0"/>
              </a:spcAft>
              <a:buNone/>
            </a:pPr>
            <a:r>
              <a:rPr lang="en" u="sng">
                <a:solidFill>
                  <a:schemeClr val="hlink"/>
                </a:solidFill>
                <a:hlinkClick r:id="rId3"/>
              </a:rPr>
              <a:t>http://hubblesite.org/image/4370/news</a:t>
            </a:r>
            <a:endParaRPr/>
          </a:p>
          <a:p>
            <a:pPr marL="0" lvl="0" indent="0" algn="l" rtl="0">
              <a:spcBef>
                <a:spcPts val="0"/>
              </a:spcBef>
              <a:spcAft>
                <a:spcPts val="0"/>
              </a:spcAft>
              <a:buNone/>
            </a:pPr>
            <a:r>
              <a:rPr lang="en" sz="1000" b="1">
                <a:solidFill>
                  <a:srgbClr val="333333"/>
                </a:solidFill>
                <a:highlight>
                  <a:srgbClr val="FFFFFF"/>
                </a:highlight>
              </a:rPr>
              <a:t>Astronomers using the NASA/ESA Hubble Space Telescope have detected helium in the atmosphere of the exoplanet WASP-107b. This is the first time this element has been detected in the atmosphere of a planet outside the Solar System. The discovery demonstrates the ability to use infrared spectra to study exoplanet extended atmospheres.</a:t>
            </a:r>
            <a:endParaRPr/>
          </a:p>
          <a:p>
            <a:pPr marL="0" lvl="0" indent="0" algn="l" rtl="0">
              <a:spcBef>
                <a:spcPts val="0"/>
              </a:spcBef>
              <a:spcAft>
                <a:spcPts val="0"/>
              </a:spcAft>
              <a:buNone/>
            </a:pPr>
            <a:r>
              <a:rPr lang="en" u="sng">
                <a:solidFill>
                  <a:schemeClr val="hlink"/>
                </a:solidFill>
                <a:hlinkClick r:id="rId4"/>
              </a:rPr>
              <a:t>https://www.spacetelescope.org/news/heic1809/</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7b3f2ed24092c4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7b3f2ed24092c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01600" marR="50800" lvl="0" indent="0" algn="l" rtl="0">
              <a:lnSpc>
                <a:spcPct val="140000"/>
              </a:lnSpc>
              <a:spcBef>
                <a:spcPts val="0"/>
              </a:spcBef>
              <a:spcAft>
                <a:spcPts val="0"/>
              </a:spcAft>
              <a:buNone/>
            </a:pPr>
            <a:r>
              <a:rPr lang="en" sz="1300" b="1"/>
              <a:t>TEMPERATURE: </a:t>
            </a:r>
            <a:r>
              <a:rPr lang="en" sz="900"/>
              <a:t>The shape of a star’s spectrum reveals its temperature. Spectra that peak near the blue end of the scale indicate young stars that burn hot. Spectra that peak closer to the red end of the scale indicate stars with cooler temperatures.  </a:t>
            </a:r>
            <a:r>
              <a:rPr lang="en" sz="1050" b="1"/>
              <a:t>WHAT IT TELLS US: </a:t>
            </a:r>
            <a:r>
              <a:rPr lang="en" sz="900"/>
              <a:t>Hot stars burn through their fuel quickly, dying in less than 50 million years. (Our Sun, in contrast, will burn for about 10 billion years.) So astronomers know that when they find a hot, blue star, that star is always young. Astronomers can classify entire galaxies by whether they contain mostly blue stars or mostly red stars, and they can trace the history of galaxies by the studying combinations of stars they contain.</a:t>
            </a:r>
            <a:endParaRPr sz="900"/>
          </a:p>
          <a:p>
            <a:pPr marL="101600" marR="50800" lvl="0" indent="0" algn="l" rtl="0">
              <a:lnSpc>
                <a:spcPct val="140000"/>
              </a:lnSpc>
              <a:spcBef>
                <a:spcPts val="1500"/>
              </a:spcBef>
              <a:spcAft>
                <a:spcPts val="0"/>
              </a:spcAft>
              <a:buNone/>
            </a:pPr>
            <a:r>
              <a:rPr lang="en" sz="1300" b="1"/>
              <a:t>COMPOSITION:</a:t>
            </a:r>
            <a:r>
              <a:rPr lang="en" sz="900"/>
              <a:t>Peaks and dips at specific points in a spectrum indicate the presence of elements like carbon, oxygen, hydrogen, iron, and more. That information can be used to make other conclusions about the object. Stars that contain just hydrogen and helium, for example, formed early in the universe. Stars with heavier elements formed later, after their predecessors exploded and seeded the universe with those elements.  </a:t>
            </a:r>
            <a:r>
              <a:rPr lang="en" sz="1050" b="1"/>
              <a:t>WHAT IT TELLS US:  </a:t>
            </a:r>
            <a:r>
              <a:rPr lang="en" sz="900"/>
              <a:t>Shortly after the Big Bang, nearly all the universe’s matter was made up of light elements, particularly hydrogen and helium. The earliest stars created the heavier elements – like carbon, nitrogen, oxygen, and iron – in the cores. By studying the spectra of the stars and the gas between the stars, we can learn how the universe evolved from the Big Bang to the present. We can also use spectra to study the composition of planets around other stars for components like water, which is essential for the rise of life.</a:t>
            </a:r>
            <a:endParaRPr sz="900"/>
          </a:p>
          <a:p>
            <a:pPr marL="0" marR="50800" lvl="0" indent="0" algn="l" rtl="0">
              <a:lnSpc>
                <a:spcPct val="140000"/>
              </a:lnSpc>
              <a:spcBef>
                <a:spcPts val="1500"/>
              </a:spcBef>
              <a:spcAft>
                <a:spcPts val="0"/>
              </a:spcAft>
              <a:buNone/>
            </a:pPr>
            <a:r>
              <a:rPr lang="en" sz="1300" b="1"/>
              <a:t>MOTION: </a:t>
            </a:r>
            <a:r>
              <a:rPr lang="en" sz="900"/>
              <a:t>Astronomers know where peaks and dips should be located in a spectrum. When those lines appear shifted, it means the object is in motion. The spectrum can be used to identify the object’s velocity and whether it’s moving toward us or away.  </a:t>
            </a:r>
            <a:r>
              <a:rPr lang="en" sz="1050" b="1"/>
              <a:t>WHAT IT TELLS US:  </a:t>
            </a:r>
            <a:r>
              <a:rPr lang="en" sz="900"/>
              <a:t>The ability to learn the velocity of orbiting objects allows us to determine mass. We can use the information gleaned from spectra to find the mass of the Sun, other stars, black holes, galaxies, and even clusters of galaxies. Determining the velocity of galaxies has allowed us to discover that the universe is expanding, that a strange dark energy appears to be speeding the expansion, and that we are surrounded by invisible dark matter.</a:t>
            </a:r>
            <a:endParaRPr/>
          </a:p>
          <a:p>
            <a:pPr marL="0" lvl="0" indent="0" algn="l" rtl="0">
              <a:spcBef>
                <a:spcPts val="1500"/>
              </a:spcBef>
              <a:spcAft>
                <a:spcPts val="0"/>
              </a:spcAft>
              <a:buNone/>
            </a:pPr>
            <a:r>
              <a:rPr lang="en" u="sng">
                <a:solidFill>
                  <a:schemeClr val="hlink"/>
                </a:solidFill>
                <a:hlinkClick r:id="rId3"/>
              </a:rPr>
              <a:t>http://hubblesite.org/laserart/spectra.php</a:t>
            </a:r>
            <a:endParaRPr/>
          </a:p>
          <a:p>
            <a:pPr marL="0" lvl="0" indent="0" algn="l" rtl="0">
              <a:spcBef>
                <a:spcPts val="0"/>
              </a:spcBef>
              <a:spcAft>
                <a:spcPts val="0"/>
              </a:spcAft>
              <a:buNone/>
            </a:pPr>
            <a:r>
              <a:rPr lang="en" u="sng">
                <a:solidFill>
                  <a:schemeClr val="hlink"/>
                </a:solidFill>
                <a:hlinkClick r:id="rId4"/>
              </a:rPr>
              <a:t>https://lot-qd.de/en/products/spectroscopy/spectrographs/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5c3dff1f73_92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5c3dff1f73_9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Explanation: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a:t>
            </a:r>
            <a:r>
              <a:rPr lang="en" b="1">
                <a:solidFill>
                  <a:schemeClr val="dk1"/>
                </a:solidFill>
              </a:rPr>
              <a:t> hydrogen</a:t>
            </a:r>
            <a:r>
              <a:rPr lang="en">
                <a:solidFill>
                  <a:schemeClr val="dk1"/>
                </a:solidFill>
              </a:rPr>
              <a:t> in your body, present in every molecule of water, came from the </a:t>
            </a:r>
            <a:r>
              <a:rPr lang="en">
                <a:solidFill>
                  <a:schemeClr val="dk1"/>
                </a:solidFill>
                <a:uFill>
                  <a:noFill/>
                </a:uFill>
                <a:hlinkClick r:id="rId3"/>
              </a:rPr>
              <a:t>Big Bang</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are no other </a:t>
            </a:r>
            <a:r>
              <a:rPr lang="en">
                <a:solidFill>
                  <a:schemeClr val="dk1"/>
                </a:solidFill>
                <a:uFill>
                  <a:noFill/>
                </a:uFill>
                <a:hlinkClick r:id="rId4"/>
              </a:rPr>
              <a:t>appreciable</a:t>
            </a:r>
            <a:r>
              <a:rPr lang="en">
                <a:solidFill>
                  <a:schemeClr val="dk1"/>
                </a:solidFill>
              </a:rPr>
              <a:t> sources of </a:t>
            </a:r>
            <a:r>
              <a:rPr lang="en">
                <a:solidFill>
                  <a:schemeClr val="dk1"/>
                </a:solidFill>
                <a:uFill>
                  <a:noFill/>
                </a:uFill>
                <a:hlinkClick r:id="rId5"/>
              </a:rPr>
              <a:t>hydrogen</a:t>
            </a:r>
            <a:r>
              <a:rPr lang="en">
                <a:solidFill>
                  <a:schemeClr val="dk1"/>
                </a:solidFill>
              </a:rPr>
              <a:t> in the universe.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a:t>
            </a:r>
            <a:r>
              <a:rPr lang="en" b="1">
                <a:solidFill>
                  <a:schemeClr val="dk1"/>
                </a:solidFill>
              </a:rPr>
              <a:t> </a:t>
            </a:r>
            <a:r>
              <a:rPr lang="en" b="1">
                <a:solidFill>
                  <a:schemeClr val="dk1"/>
                </a:solidFill>
                <a:uFill>
                  <a:noFill/>
                </a:uFill>
                <a:hlinkClick r:id="rId6"/>
              </a:rPr>
              <a:t>carbon</a:t>
            </a:r>
            <a:r>
              <a:rPr lang="en">
                <a:solidFill>
                  <a:schemeClr val="dk1"/>
                </a:solidFill>
              </a:rPr>
              <a:t> in your body was made by </a:t>
            </a:r>
            <a:r>
              <a:rPr lang="en">
                <a:solidFill>
                  <a:schemeClr val="dk1"/>
                </a:solidFill>
                <a:uFill>
                  <a:noFill/>
                </a:uFill>
                <a:hlinkClick r:id="rId7"/>
              </a:rPr>
              <a:t>nuclear fusion</a:t>
            </a:r>
            <a:r>
              <a:rPr lang="en">
                <a:solidFill>
                  <a:schemeClr val="dk1"/>
                </a:solidFill>
              </a:rPr>
              <a:t> in the interior of stars, as was the </a:t>
            </a:r>
            <a:r>
              <a:rPr lang="en">
                <a:solidFill>
                  <a:schemeClr val="dk1"/>
                </a:solidFill>
                <a:uFill>
                  <a:noFill/>
                </a:uFill>
                <a:hlinkClick r:id="rId8"/>
              </a:rPr>
              <a:t>oxygen</a:t>
            </a:r>
            <a:r>
              <a:rPr lang="en">
                <a:solidFill>
                  <a:schemeClr val="dk1"/>
                </a:solidFill>
              </a:rPr>
              <a:t>. Much of the </a:t>
            </a:r>
            <a:r>
              <a:rPr lang="en" b="1">
                <a:solidFill>
                  <a:schemeClr val="dk1"/>
                </a:solidFill>
              </a:rPr>
              <a:t>iron</a:t>
            </a:r>
            <a:r>
              <a:rPr lang="en">
                <a:solidFill>
                  <a:schemeClr val="dk1"/>
                </a:solidFill>
              </a:rPr>
              <a:t> in your body was made during </a:t>
            </a:r>
            <a:r>
              <a:rPr lang="en">
                <a:solidFill>
                  <a:schemeClr val="dk1"/>
                </a:solidFill>
                <a:uFill>
                  <a:noFill/>
                </a:uFill>
                <a:hlinkClick r:id="rId9"/>
              </a:rPr>
              <a:t>supernova</a:t>
            </a:r>
            <a:r>
              <a:rPr lang="en">
                <a:solidFill>
                  <a:schemeClr val="dk1"/>
                </a:solidFill>
              </a:rPr>
              <a:t>s of stars that occurred long ago and far away.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t>
            </a:r>
            <a:r>
              <a:rPr lang="en" b="1">
                <a:solidFill>
                  <a:schemeClr val="dk1"/>
                </a:solidFill>
                <a:uFill>
                  <a:noFill/>
                </a:uFill>
                <a:hlinkClick r:id="rId10"/>
              </a:rPr>
              <a:t>gold</a:t>
            </a:r>
            <a:r>
              <a:rPr lang="en" b="1">
                <a:solidFill>
                  <a:schemeClr val="dk1"/>
                </a:solidFill>
              </a:rPr>
              <a:t> </a:t>
            </a:r>
            <a:r>
              <a:rPr lang="en">
                <a:solidFill>
                  <a:schemeClr val="dk1"/>
                </a:solidFill>
              </a:rPr>
              <a:t>in your jewelry was likely made from neutron stars during collisions that may have been visible as short-duration </a:t>
            </a:r>
            <a:r>
              <a:rPr lang="en">
                <a:solidFill>
                  <a:schemeClr val="dk1"/>
                </a:solidFill>
                <a:uFill>
                  <a:noFill/>
                </a:uFill>
                <a:hlinkClick r:id="rId11"/>
              </a:rPr>
              <a:t>gamma-ray bursts</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Elements like</a:t>
            </a:r>
            <a:r>
              <a:rPr lang="en" b="1">
                <a:solidFill>
                  <a:schemeClr val="dk1"/>
                </a:solidFill>
              </a:rPr>
              <a:t> phosphorus and copper </a:t>
            </a:r>
            <a:r>
              <a:rPr lang="en">
                <a:solidFill>
                  <a:schemeClr val="dk1"/>
                </a:solidFill>
              </a:rPr>
              <a:t>are </a:t>
            </a:r>
            <a:r>
              <a:rPr lang="en">
                <a:solidFill>
                  <a:schemeClr val="dk1"/>
                </a:solidFill>
                <a:uFill>
                  <a:noFill/>
                </a:uFill>
                <a:hlinkClick r:id="rId12"/>
              </a:rPr>
              <a:t>present in our bodies</a:t>
            </a:r>
            <a:r>
              <a:rPr lang="en">
                <a:solidFill>
                  <a:schemeClr val="dk1"/>
                </a:solidFill>
              </a:rPr>
              <a:t> in only small amounts but are </a:t>
            </a:r>
            <a:r>
              <a:rPr lang="en">
                <a:solidFill>
                  <a:schemeClr val="dk1"/>
                </a:solidFill>
                <a:uFill>
                  <a:noFill/>
                </a:uFill>
                <a:hlinkClick r:id="rId13"/>
              </a:rPr>
              <a:t>essential to the functioning</a:t>
            </a:r>
            <a:r>
              <a:rPr lang="en">
                <a:solidFill>
                  <a:schemeClr val="dk1"/>
                </a:solidFill>
              </a:rPr>
              <a:t> of all known </a:t>
            </a:r>
            <a:r>
              <a:rPr lang="en">
                <a:solidFill>
                  <a:schemeClr val="dk1"/>
                </a:solidFill>
                <a:uFill>
                  <a:noFill/>
                </a:uFill>
                <a:hlinkClick r:id="rId14"/>
              </a:rPr>
              <a:t>life</a:t>
            </a:r>
            <a:r>
              <a:rPr lang="en">
                <a:solidFill>
                  <a:schemeClr val="dk1"/>
                </a:solidFill>
              </a:rPr>
              <a:t>. </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t>
            </a:r>
            <a:r>
              <a:rPr lang="en">
                <a:solidFill>
                  <a:schemeClr val="dk1"/>
                </a:solidFill>
                <a:uFill>
                  <a:noFill/>
                </a:uFill>
                <a:hlinkClick r:id="rId15"/>
              </a:rPr>
              <a:t>featured periodic table</a:t>
            </a:r>
            <a:r>
              <a:rPr lang="en">
                <a:solidFill>
                  <a:schemeClr val="dk1"/>
                </a:solidFill>
              </a:rPr>
              <a:t> is color coded to indicate </a:t>
            </a:r>
            <a:r>
              <a:rPr lang="en">
                <a:solidFill>
                  <a:schemeClr val="dk1"/>
                </a:solidFill>
                <a:uFill>
                  <a:noFill/>
                </a:uFill>
                <a:hlinkClick r:id="rId16"/>
              </a:rPr>
              <a:t>humanity</a:t>
            </a:r>
            <a:r>
              <a:rPr lang="en">
                <a:solidFill>
                  <a:schemeClr val="dk1"/>
                </a:solidFill>
              </a:rPr>
              <a:t>'s best guess as to the </a:t>
            </a:r>
            <a:r>
              <a:rPr lang="en">
                <a:solidFill>
                  <a:schemeClr val="dk1"/>
                </a:solidFill>
                <a:uFill>
                  <a:noFill/>
                </a:uFill>
                <a:hlinkClick r:id="rId17"/>
              </a:rPr>
              <a:t>nuclear origin</a:t>
            </a:r>
            <a:r>
              <a:rPr lang="en">
                <a:solidFill>
                  <a:schemeClr val="dk1"/>
                </a:solidFill>
              </a:rPr>
              <a:t> of all known elements.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highlight>
                <a:srgbClr val="F4F4FF"/>
              </a:highlight>
            </a:endParaRPr>
          </a:p>
          <a:p>
            <a:pPr marL="0" lvl="0" indent="0" algn="l" rtl="0">
              <a:spcBef>
                <a:spcPts val="0"/>
              </a:spcBef>
              <a:spcAft>
                <a:spcPts val="0"/>
              </a:spcAft>
              <a:buClr>
                <a:schemeClr val="dk1"/>
              </a:buClr>
              <a:buSzPts val="1100"/>
              <a:buFont typeface="Arial"/>
              <a:buNone/>
            </a:pPr>
            <a:r>
              <a:rPr lang="en" u="sng">
                <a:solidFill>
                  <a:schemeClr val="accent5"/>
                </a:solidFill>
                <a:hlinkClick r:id="rId18"/>
              </a:rPr>
              <a:t>https://apod.nasa.gov/apod/ap160125.html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c3dff1f73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c3dff1f73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a:solidFill>
                  <a:srgbClr val="222222"/>
                </a:solidFill>
                <a:latin typeface="Calibri"/>
                <a:ea typeface="Calibri"/>
                <a:cs typeface="Calibri"/>
                <a:sym typeface="Calibri"/>
              </a:rPr>
              <a:t>There’s an old joke that the astronomer’s periodic table consists of three elements: hydrogen, helium, and metal.</a:t>
            </a:r>
            <a:r>
              <a:rPr lang="en" sz="1200">
                <a:solidFill>
                  <a:srgbClr val="222222"/>
                </a:solidFill>
                <a:latin typeface="Calibri"/>
                <a:ea typeface="Calibri"/>
                <a:cs typeface="Calibri"/>
                <a:sym typeface="Calibri"/>
              </a:rPr>
              <a:t> It’s a nice joke, but when you understand how little of matter in the universe is “metal”, you can understand why astronomers focus on hydrogen and helium.   You can see this in the figure, which gives the relative abundance of different elements by area, </a:t>
            </a:r>
            <a:r>
              <a:rPr lang="en" sz="1200" b="1">
                <a:solidFill>
                  <a:srgbClr val="222222"/>
                </a:solidFill>
                <a:latin typeface="Calibri"/>
                <a:ea typeface="Calibri"/>
                <a:cs typeface="Calibri"/>
                <a:sym typeface="Calibri"/>
              </a:rPr>
              <a:t>the larger the square, the more of that particular element there is.</a:t>
            </a:r>
            <a:r>
              <a:rPr lang="en" sz="1200">
                <a:solidFill>
                  <a:srgbClr val="222222"/>
                </a:solidFill>
                <a:latin typeface="Calibri"/>
                <a:ea typeface="Calibri"/>
                <a:cs typeface="Calibri"/>
                <a:sym typeface="Calibri"/>
              </a:rPr>
              <a:t> As you can see, most of the elements of the periodic table are too small to even appear. The few others that do show up are dwarfed by the hydrogen and helium squares.</a:t>
            </a:r>
            <a:endParaRPr sz="1200">
              <a:latin typeface="Calibri"/>
              <a:ea typeface="Calibri"/>
              <a:cs typeface="Calibri"/>
              <a:sym typeface="Calibri"/>
            </a:endParaRPr>
          </a:p>
          <a:p>
            <a:pPr marL="0" lvl="0" indent="0" algn="l" rtl="0">
              <a:spcBef>
                <a:spcPts val="2400"/>
              </a:spcBef>
              <a:spcAft>
                <a:spcPts val="0"/>
              </a:spcAft>
              <a:buNone/>
            </a:pPr>
            <a:r>
              <a:rPr lang="en" u="sng">
                <a:solidFill>
                  <a:schemeClr val="hlink"/>
                </a:solidFill>
                <a:hlinkClick r:id="rId3"/>
              </a:rPr>
              <a:t>https://archive.briankoberlein.com/2014/04/23/hydrogen-helium-metal/index.html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c3dff1f73_92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c3dff1f73_92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https://www.emsisd.com/cms/lib/TX21000533/Centricity/ModuleInstance/5456/Percentage_of_Elements_PowerPoint.pdf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c3dff1f73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c3dff1f7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2019 </a:t>
            </a:r>
            <a:endParaRPr sz="1050">
              <a:solidFill>
                <a:schemeClr val="dk1"/>
              </a:solidFill>
              <a:highlight>
                <a:srgbClr val="FFFFFF"/>
              </a:highlight>
            </a:endParaRPr>
          </a:p>
          <a:p>
            <a:pPr marL="0" lvl="0" indent="0" algn="l" rtl="0">
              <a:spcBef>
                <a:spcPts val="0"/>
              </a:spcBef>
              <a:spcAft>
                <a:spcPts val="0"/>
              </a:spcAft>
              <a:buNone/>
            </a:pPr>
            <a:r>
              <a:rPr lang="en" sz="1050">
                <a:solidFill>
                  <a:schemeClr val="dk1"/>
                </a:solidFill>
                <a:highlight>
                  <a:srgbClr val="FFFFFF"/>
                </a:highlight>
              </a:rPr>
              <a:t>The first type of molecule that ever formed in the universe has been detected in space for the first time, after decades of searching. Scientists discovered its signature in our own galaxy using the world’s largest airborne observatory, NASA’s Stratospheric Observatory for Infrared Astronomy, or SOFIA, as the aircraft flew high above the Earth’s surface and pointed its sensitive instruments out into the cosmos.</a:t>
            </a:r>
            <a:endParaRPr sz="1050">
              <a:solidFill>
                <a:schemeClr val="dk1"/>
              </a:solidFill>
              <a:highlight>
                <a:srgbClr val="FFFFFF"/>
              </a:highlight>
            </a:endParaRPr>
          </a:p>
          <a:p>
            <a:pPr marL="0" lvl="0" indent="0" algn="l" rtl="0">
              <a:spcBef>
                <a:spcPts val="0"/>
              </a:spcBef>
              <a:spcAft>
                <a:spcPts val="0"/>
              </a:spcAft>
              <a:buNone/>
            </a:pPr>
            <a:r>
              <a:rPr lang="en" u="sng">
                <a:solidFill>
                  <a:schemeClr val="hlink"/>
                </a:solidFill>
                <a:hlinkClick r:id="rId3"/>
              </a:rPr>
              <a:t>https://www.nasa.gov/feature/the-universe-s-first-type-of-molecule-is-found-at-last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c3dff1f73_9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c3dff1f73_9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a:buNone/>
            </a:pPr>
            <a:r>
              <a:rPr lang="en" sz="1050">
                <a:solidFill>
                  <a:schemeClr val="dk1"/>
                </a:solidFill>
              </a:rPr>
              <a:t>(2018) Much like detectives study fingerprints to identify the culprit, scientists used NASA’s Hubble and Spitzer space telescopes to find the “fingerprints” of water in the atmosphere of a hot, bloated, Saturn-mass exoplanet some 700 light-years away. And, they found a lot of water. In fact, the planet, known as WASP-39b, has three times as much water as Saturn does.</a:t>
            </a:r>
            <a:endParaRPr sz="1050">
              <a:solidFill>
                <a:schemeClr val="dk1"/>
              </a:solidFill>
            </a:endParaRPr>
          </a:p>
          <a:p>
            <a:pPr marL="0" lvl="0" indent="0" algn="l" rtl="0">
              <a:lnSpc>
                <a:spcPct val="140000"/>
              </a:lnSpc>
              <a:spcBef>
                <a:spcPts val="1100"/>
              </a:spcBef>
              <a:spcAft>
                <a:spcPts val="0"/>
              </a:spcAft>
              <a:buClr>
                <a:schemeClr val="dk1"/>
              </a:buClr>
              <a:buSzPts val="1100"/>
              <a:buFont typeface="Arial"/>
              <a:buNone/>
            </a:pPr>
            <a:r>
              <a:rPr lang="en" sz="1050">
                <a:solidFill>
                  <a:schemeClr val="dk1"/>
                </a:solidFill>
              </a:rPr>
              <a:t>Though no planet like this resides in our solar system, WASP-39b can provide new insights into how and where planets form around a star, say researchers. This exoplanet is so unique, it underscores the fact that the more astronomers learn about the complexity of other worlds, the more there is to learn about their origins. This latest observation is a significant step toward characterizing these worlds.</a:t>
            </a:r>
            <a:endParaRPr sz="1050">
              <a:solidFill>
                <a:schemeClr val="dk1"/>
              </a:solidFill>
            </a:endParaRPr>
          </a:p>
          <a:p>
            <a:pPr marL="0" lvl="0" indent="0" algn="l" rtl="0">
              <a:spcBef>
                <a:spcPts val="1100"/>
              </a:spcBef>
              <a:spcAft>
                <a:spcPts val="0"/>
              </a:spcAft>
              <a:buNone/>
            </a:pPr>
            <a:endParaRPr/>
          </a:p>
          <a:p>
            <a:pPr marL="0" lvl="0" indent="0" algn="l" rtl="0">
              <a:spcBef>
                <a:spcPts val="0"/>
              </a:spcBef>
              <a:spcAft>
                <a:spcPts val="0"/>
              </a:spcAft>
              <a:buNone/>
            </a:pPr>
            <a:r>
              <a:rPr lang="en" u="sng">
                <a:solidFill>
                  <a:schemeClr val="hlink"/>
                </a:solidFill>
                <a:hlinkClick r:id="rId3"/>
              </a:rPr>
              <a:t>https://www.nasa.gov/feature/goddard/2018/nasa-finds-a-large-amount-of-water-in-an-exoplanets-atmosphere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5c3dff1f73_9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5c3dff1f73_9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highlight>
                  <a:srgbClr val="FFFFFF"/>
                </a:highlight>
              </a:rPr>
              <a:t>The chemical elements in water, hydrogen and oxygen, are some of the most abundant elements in the universe. Astronomers see the signature of water in giant molecular clouds between the stars, in disks of material that represent newborn planetary systems, and in the atmospheres of giant planets orbiting other stars.</a:t>
            </a:r>
            <a:endParaRPr/>
          </a:p>
          <a:p>
            <a:pPr marL="0" lvl="0" indent="0" algn="l" rtl="0">
              <a:spcBef>
                <a:spcPts val="0"/>
              </a:spcBef>
              <a:spcAft>
                <a:spcPts val="0"/>
              </a:spcAft>
              <a:buNone/>
            </a:pPr>
            <a:r>
              <a:rPr lang="en" u="sng">
                <a:solidFill>
                  <a:schemeClr val="hlink"/>
                </a:solidFill>
                <a:hlinkClick r:id="rId3"/>
              </a:rPr>
              <a:t>https://www.nasa.gov/jpl/the-solar-system-and-beyond-is-awash-in-water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c3dff1f73_92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c3dff1f73_9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c3e536661_5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c3e536661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330000"/>
                </a:solidFill>
                <a:latin typeface="Times New Roman"/>
                <a:ea typeface="Times New Roman"/>
                <a:cs typeface="Times New Roman"/>
                <a:sym typeface="Times New Roman"/>
              </a:rPr>
              <a:t>The Creation Story</a:t>
            </a:r>
            <a:endParaRPr sz="1200" b="1">
              <a:solidFill>
                <a:srgbClr val="330000"/>
              </a:solidFill>
              <a:latin typeface="Times New Roman"/>
              <a:ea typeface="Times New Roman"/>
              <a:cs typeface="Times New Roman"/>
              <a:sym typeface="Times New Roman"/>
            </a:endParaRPr>
          </a:p>
          <a:p>
            <a:pPr marL="520700" lvl="0" indent="-285750" algn="l" rtl="0">
              <a:lnSpc>
                <a:spcPct val="130909"/>
              </a:lnSpc>
              <a:spcBef>
                <a:spcPts val="0"/>
              </a:spcBef>
              <a:spcAft>
                <a:spcPts val="0"/>
              </a:spcAft>
              <a:buClr>
                <a:srgbClr val="000000"/>
              </a:buClr>
              <a:buSzPts val="900"/>
              <a:buChar char="●"/>
            </a:pPr>
            <a:r>
              <a:rPr lang="en" sz="900"/>
              <a:t>Day 1 - God creates light. God divided light from darkness. He called the light 'day', and the darkness 'night'. (Genesis 1:3-5)</a:t>
            </a:r>
            <a:endParaRPr sz="900"/>
          </a:p>
          <a:p>
            <a:pPr marL="520700" lvl="0" indent="-285750" algn="l" rtl="0">
              <a:lnSpc>
                <a:spcPct val="130909"/>
              </a:lnSpc>
              <a:spcBef>
                <a:spcPts val="0"/>
              </a:spcBef>
              <a:spcAft>
                <a:spcPts val="0"/>
              </a:spcAft>
              <a:buClr>
                <a:srgbClr val="000000"/>
              </a:buClr>
              <a:buSzPts val="900"/>
              <a:buChar char="●"/>
            </a:pPr>
            <a:r>
              <a:rPr lang="en" sz="900"/>
              <a:t>Day 2 - God creates a firmament in the midst of the waters and divides the waters from the waters. God calls the firmament Heaven. (Genesis 1:6-8)</a:t>
            </a:r>
            <a:endParaRPr sz="900"/>
          </a:p>
          <a:p>
            <a:pPr marL="520700" lvl="0" indent="-285750" algn="l" rtl="0">
              <a:lnSpc>
                <a:spcPct val="130909"/>
              </a:lnSpc>
              <a:spcBef>
                <a:spcPts val="0"/>
              </a:spcBef>
              <a:spcAft>
                <a:spcPts val="0"/>
              </a:spcAft>
              <a:buClr>
                <a:srgbClr val="000000"/>
              </a:buClr>
              <a:buSzPts val="900"/>
              <a:buChar char="●"/>
            </a:pPr>
            <a:r>
              <a:rPr lang="en" sz="900"/>
              <a:t>Day 3 - God makes dry land to appear, and names the land earth and the waters sea. God commands the earth to bring forth grass, plants, and fruit bearing trees. (Genesis 1:9-13)</a:t>
            </a:r>
            <a:endParaRPr sz="900"/>
          </a:p>
          <a:p>
            <a:pPr marL="520700" lvl="0" indent="-285750" algn="l" rtl="0">
              <a:lnSpc>
                <a:spcPct val="130909"/>
              </a:lnSpc>
              <a:spcBef>
                <a:spcPts val="0"/>
              </a:spcBef>
              <a:spcAft>
                <a:spcPts val="0"/>
              </a:spcAft>
              <a:buClr>
                <a:srgbClr val="000000"/>
              </a:buClr>
              <a:buSzPts val="900"/>
              <a:buChar char="●"/>
            </a:pPr>
            <a:r>
              <a:rPr lang="en" sz="900"/>
              <a:t>Day 4 - God creates light in the heavens to divide the day from night, and let them be for signs, for seasons, days and years. (Genesis 1:14-19)</a:t>
            </a:r>
            <a:endParaRPr sz="900"/>
          </a:p>
          <a:p>
            <a:pPr marL="520700" lvl="0" indent="-285750" algn="l" rtl="0">
              <a:lnSpc>
                <a:spcPct val="130909"/>
              </a:lnSpc>
              <a:spcBef>
                <a:spcPts val="0"/>
              </a:spcBef>
              <a:spcAft>
                <a:spcPts val="0"/>
              </a:spcAft>
              <a:buClr>
                <a:srgbClr val="000000"/>
              </a:buClr>
              <a:buSzPts val="900"/>
              <a:buChar char="●"/>
            </a:pPr>
            <a:r>
              <a:rPr lang="en" sz="900"/>
              <a:t>Day 5 - God created sea creatures and birds. (Genesis 1:20-24)</a:t>
            </a:r>
            <a:endParaRPr sz="900"/>
          </a:p>
          <a:p>
            <a:pPr marL="520700" lvl="0" indent="-285750" algn="l" rtl="0">
              <a:lnSpc>
                <a:spcPct val="130909"/>
              </a:lnSpc>
              <a:spcBef>
                <a:spcPts val="0"/>
              </a:spcBef>
              <a:spcAft>
                <a:spcPts val="0"/>
              </a:spcAft>
              <a:buClr>
                <a:srgbClr val="000000"/>
              </a:buClr>
              <a:buSzPts val="900"/>
              <a:buChar char="●"/>
            </a:pPr>
            <a:r>
              <a:rPr lang="en" sz="900"/>
              <a:t>Day 6 - God created man. (Genesis 1:26-27)</a:t>
            </a:r>
            <a:endParaRPr sz="900"/>
          </a:p>
          <a:p>
            <a:pPr marL="520700" lvl="0" indent="-285750" algn="l" rtl="0">
              <a:lnSpc>
                <a:spcPct val="130909"/>
              </a:lnSpc>
              <a:spcBef>
                <a:spcPts val="0"/>
              </a:spcBef>
              <a:spcAft>
                <a:spcPts val="0"/>
              </a:spcAft>
              <a:buClr>
                <a:srgbClr val="000000"/>
              </a:buClr>
              <a:buSzPts val="900"/>
              <a:buChar char="●"/>
            </a:pPr>
            <a:r>
              <a:rPr lang="en" sz="900"/>
              <a:t>Day 7 - God rested. (Genesis 2:3)</a:t>
            </a:r>
            <a:endParaRPr sz="900"/>
          </a:p>
          <a:p>
            <a:pPr marL="0" lvl="0" indent="0" algn="l" rtl="0">
              <a:lnSpc>
                <a:spcPct val="130909"/>
              </a:lnSpc>
              <a:spcBef>
                <a:spcPts val="0"/>
              </a:spcBef>
              <a:spcAft>
                <a:spcPts val="0"/>
              </a:spcAft>
              <a:buNone/>
            </a:pPr>
            <a:r>
              <a:rPr lang="en" u="sng">
                <a:solidFill>
                  <a:schemeClr val="hlink"/>
                </a:solidFill>
                <a:hlinkClick r:id="rId3"/>
              </a:rPr>
              <a:t>https://www.saintjohnsbible.org/</a:t>
            </a:r>
            <a:endParaRPr sz="900">
              <a:solidFill>
                <a:srgbClr val="666666"/>
              </a:solidFill>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c3dff1f73_9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c3dff1f73_9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u="sng">
                <a:solidFill>
                  <a:schemeClr val="hlink"/>
                </a:solidFill>
                <a:hlinkClick r:id="rId3"/>
              </a:rPr>
              <a:t>https://www.nbcnews.com/mach/science/what-big-bang-theory-ncna881136#anchor-WhocameupwiththeBigBangtheory</a:t>
            </a:r>
            <a:endParaRPr/>
          </a:p>
          <a:p>
            <a:pPr marL="0" lvl="0" indent="0" algn="l" rtl="0">
              <a:spcBef>
                <a:spcPts val="0"/>
              </a:spcBef>
              <a:spcAft>
                <a:spcPts val="0"/>
              </a:spcAft>
              <a:buNone/>
            </a:pPr>
            <a:r>
              <a:rPr lang="en" sz="1200">
                <a:solidFill>
                  <a:srgbClr val="2A2A2A"/>
                </a:solidFill>
                <a:latin typeface="Georgia"/>
                <a:ea typeface="Georgia"/>
                <a:cs typeface="Georgia"/>
                <a:sym typeface="Georgia"/>
              </a:rPr>
              <a:t>Monsignor Georges LeMaitre  </a:t>
            </a:r>
            <a:r>
              <a:rPr lang="en" sz="1200">
                <a:solidFill>
                  <a:schemeClr val="dk1"/>
                </a:solidFill>
                <a:highlight>
                  <a:srgbClr val="FFFFFF"/>
                </a:highlight>
              </a:rPr>
              <a:t>“We may speak of this event as of a beginning. I do not say a creation. Physically it is a beginning in the sense that if something happened before, it has no observable influence on the behavior of our universe, as any feature of matter before this beginning has been completely lost by the extreme contraction at the theoretical zero. Any preexistence of the universe has a metaphysical character. Physically, everything happens as if the theoretical zero was really a beginning. The question if it was really a beginning or rather a creation, something started from nothing, is a philosophical question which cannot be settled by physical or astronomical considerations.”</a:t>
            </a:r>
            <a:r>
              <a:rPr lang="en" baseline="30000">
                <a:solidFill>
                  <a:schemeClr val="dk1"/>
                </a:solidFill>
                <a:highlight>
                  <a:srgbClr val="FFFFFF"/>
                </a:highlight>
              </a:rPr>
              <a:t>23 </a:t>
            </a:r>
            <a:r>
              <a:rPr lang="en" sz="1200">
                <a:solidFill>
                  <a:schemeClr val="dk1"/>
                </a:solidFill>
              </a:rPr>
              <a:t>Ibid., 170.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LaMaitre is making a distinction between “beginning” and “creation”. When we speak of a physical or astronomical event we often use the terms “cause” and “effect” or “beginning”. However, any discussion of “creation” and what happened “before creation” is a philosophical (specifically, metaphysical) question which transcends the senses and is outside of our physical and astronomical understandings.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Later,  there is a video (slide 19)  highlighting 3 of St. Thomas Aquinas’ arguments for the existence of God.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1.God is the “unmoved mover” who sets all of creation into motion.  (</a:t>
            </a:r>
            <a:r>
              <a:rPr lang="en" sz="1200"/>
              <a:t>Students can benefit from  a video of dominos falling to illustrate the notion of things being set into motion. </a:t>
            </a:r>
            <a:r>
              <a:rPr lang="en" sz="1200">
                <a:solidFill>
                  <a:srgbClr val="4A86E8"/>
                </a:solidFill>
              </a:rPr>
              <a:t> </a:t>
            </a:r>
            <a:r>
              <a:rPr lang="en" sz="1200" u="sng">
                <a:solidFill>
                  <a:schemeClr val="hlink"/>
                </a:solidFill>
                <a:hlinkClick r:id="rId4"/>
              </a:rPr>
              <a:t>https://www.youtube.com/watch?v=bUl295oyeIc</a:t>
            </a:r>
            <a:r>
              <a:rPr lang="en" sz="1200"/>
              <a:t>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 sz="1200">
                <a:solidFill>
                  <a:schemeClr val="dk1"/>
                </a:solidFill>
              </a:rPr>
              <a:t>2. God is the “first cause” or “uncaused cause”. God is not physical or astronomical and cannot be understood in our typical explanations of cause and effect.  </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spcBef>
                <a:spcPts val="0"/>
              </a:spcBef>
              <a:spcAft>
                <a:spcPts val="0"/>
              </a:spcAft>
              <a:buNone/>
            </a:pPr>
            <a:r>
              <a:rPr lang="en" sz="1200">
                <a:solidFill>
                  <a:schemeClr val="dk1"/>
                </a:solidFill>
              </a:rPr>
              <a:t>3. God is the “necessary being”. The video narrator explains,  “God has always existed and our world finds necessity in his existence.” All being comes from God. God is the creator who “always is, was, and will be”, who created “ex nihilo” -- from nothing.</a:t>
            </a:r>
            <a:endParaRPr sz="1200">
              <a:solidFill>
                <a:schemeClr val="dk1"/>
              </a:solidFill>
            </a:endParaRPr>
          </a:p>
          <a:p>
            <a:pPr marL="0" lvl="0" indent="0" algn="l" rtl="0">
              <a:spcBef>
                <a:spcPts val="0"/>
              </a:spcBef>
              <a:spcAft>
                <a:spcPts val="0"/>
              </a:spcAft>
              <a:buNone/>
            </a:pPr>
            <a:endParaRPr sz="1400" baseline="30000">
              <a:solidFill>
                <a:schemeClr val="dk1"/>
              </a:solidFill>
              <a:highlight>
                <a:srgbClr val="FFFFFF"/>
              </a:highlight>
            </a:endParaRPr>
          </a:p>
          <a:p>
            <a:pPr marL="0" lvl="0" indent="0" algn="l" rtl="0">
              <a:spcBef>
                <a:spcPts val="0"/>
              </a:spcBef>
              <a:spcAft>
                <a:spcPts val="0"/>
              </a:spcAft>
              <a:buNone/>
            </a:pPr>
            <a:r>
              <a:rPr lang="en" sz="1400" baseline="30000">
                <a:solidFill>
                  <a:schemeClr val="dk1"/>
                </a:solidFill>
                <a:highlight>
                  <a:srgbClr val="FFFFFF"/>
                </a:highlight>
              </a:rPr>
              <a:t>Georges LaMaitre Father of the Big Bang video (4 min) </a:t>
            </a:r>
            <a:endParaRPr sz="1400" baseline="30000">
              <a:solidFill>
                <a:schemeClr val="dk1"/>
              </a:solidFill>
              <a:highlight>
                <a:srgbClr val="FFFFFF"/>
              </a:highlight>
            </a:endParaRPr>
          </a:p>
          <a:p>
            <a:pPr marL="0" lvl="0" indent="0" algn="l" rtl="0">
              <a:spcBef>
                <a:spcPts val="0"/>
              </a:spcBef>
              <a:spcAft>
                <a:spcPts val="0"/>
              </a:spcAft>
              <a:buNone/>
            </a:pPr>
            <a:r>
              <a:rPr lang="en" u="sng">
                <a:solidFill>
                  <a:schemeClr val="hlink"/>
                </a:solidFill>
                <a:hlinkClick r:id="rId5"/>
              </a:rPr>
              <a:t>https://www.vofoundation.org/blog/priests-science-georges-lemaitre-father-big-bang/</a:t>
            </a:r>
            <a:endParaRPr baseline="30000">
              <a:solidFill>
                <a:schemeClr val="dk1"/>
              </a:solidFill>
              <a:highlight>
                <a:srgbClr val="FFFFFF"/>
              </a:highlight>
            </a:endParaRPr>
          </a:p>
          <a:p>
            <a:pPr marL="0" lvl="0" indent="0" algn="l" rtl="0">
              <a:spcBef>
                <a:spcPts val="0"/>
              </a:spcBef>
              <a:spcAft>
                <a:spcPts val="0"/>
              </a:spcAft>
              <a:buNone/>
            </a:pPr>
            <a:endParaRPr baseline="30000">
              <a:solidFill>
                <a:schemeClr val="dk1"/>
              </a:solidFill>
              <a:highlight>
                <a:srgbClr val="FFFFFF"/>
              </a:highlight>
            </a:endParaRPr>
          </a:p>
          <a:p>
            <a:pPr marL="0" lvl="0" indent="0" algn="l" rtl="0">
              <a:spcBef>
                <a:spcPts val="0"/>
              </a:spcBef>
              <a:spcAft>
                <a:spcPts val="0"/>
              </a:spcAft>
              <a:buNone/>
            </a:pPr>
            <a:r>
              <a:rPr lang="en" u="sng">
                <a:solidFill>
                  <a:schemeClr val="hlink"/>
                </a:solidFill>
                <a:hlinkClick r:id="rId6"/>
              </a:rPr>
              <a:t>https://www.catholicculture.org/culture/library/view.cfm?recnum=8847</a:t>
            </a:r>
            <a:endParaRPr/>
          </a:p>
          <a:p>
            <a:pPr marL="0" lvl="0" indent="0" algn="l" rtl="0">
              <a:spcBef>
                <a:spcPts val="0"/>
              </a:spcBef>
              <a:spcAft>
                <a:spcPts val="0"/>
              </a:spcAft>
              <a:buNone/>
            </a:pPr>
            <a:r>
              <a:rPr lang="en" u="sng">
                <a:solidFill>
                  <a:schemeClr val="hlink"/>
                </a:solidFill>
                <a:hlinkClick r:id="rId7"/>
              </a:rPr>
              <a:t>https://web.archive.org/web/20130117044852/http://www.amnh.org/education/resources/rfl/web/essaybooks/cosmic/p_lemaitre.html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5c3e536661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5c3e536661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Universe came into existence approximately 14 billions years ago.</a:t>
            </a:r>
            <a:endParaRPr/>
          </a:p>
          <a:p>
            <a:pPr marL="0" lvl="0" indent="0" algn="l" rtl="0">
              <a:spcBef>
                <a:spcPts val="0"/>
              </a:spcBef>
              <a:spcAft>
                <a:spcPts val="0"/>
              </a:spcAft>
              <a:buNone/>
            </a:pPr>
            <a:r>
              <a:rPr lang="en"/>
              <a:t>Light and matter separated after a few hundred thousand years later.</a:t>
            </a:r>
            <a:endParaRPr/>
          </a:p>
          <a:p>
            <a:pPr marL="0" lvl="0" indent="0" algn="l" rtl="0">
              <a:spcBef>
                <a:spcPts val="0"/>
              </a:spcBef>
              <a:spcAft>
                <a:spcPts val="0"/>
              </a:spcAft>
              <a:buNone/>
            </a:pPr>
            <a:r>
              <a:rPr lang="en"/>
              <a:t>A dark age was followed by formation of the first stars (100 millions years later).</a:t>
            </a:r>
            <a:endParaRPr/>
          </a:p>
          <a:p>
            <a:pPr marL="0" lvl="0" indent="0" algn="l" rtl="0">
              <a:spcBef>
                <a:spcPts val="0"/>
              </a:spcBef>
              <a:spcAft>
                <a:spcPts val="0"/>
              </a:spcAft>
              <a:buNone/>
            </a:pPr>
            <a:r>
              <a:rPr lang="en"/>
              <a:t>Galaxies already assembled a billion years after the Big Bang.</a:t>
            </a:r>
            <a:endParaRPr/>
          </a:p>
          <a:p>
            <a:pPr marL="0" lvl="0" indent="0" algn="l" rtl="0">
              <a:spcBef>
                <a:spcPts val="0"/>
              </a:spcBef>
              <a:spcAft>
                <a:spcPts val="0"/>
              </a:spcAft>
              <a:buNone/>
            </a:pPr>
            <a:r>
              <a:rPr lang="en"/>
              <a:t>Our Galaxy is one of the 100+ billion galaxies.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c3e536661_5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c3e536661_5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highlight>
                  <a:srgbClr val="FFFFFF"/>
                </a:highlight>
              </a:rPr>
              <a:t>Before the short period of cosmic inflation, cosmologists believe that all matter in the universe was squeezed into a space much smaller than an atom. Cosmologists further believe that the universe was extremely dense and hot, and interactions between particles were governed by a single force. In other words, moving backwards in time, the four fundamental forces (strong nuclear, electromagnetic, weak nuclear, and gravitational) merge into one at these energies.</a:t>
            </a:r>
            <a:endParaRPr sz="1200">
              <a:solidFill>
                <a:schemeClr val="dk1"/>
              </a:solidFill>
              <a:highlight>
                <a:srgbClr val="FFFFFF"/>
              </a:highlight>
            </a:endParaRPr>
          </a:p>
          <a:p>
            <a:pPr marL="0" lvl="0" indent="0" algn="l" rtl="0">
              <a:spcBef>
                <a:spcPts val="0"/>
              </a:spcBef>
              <a:spcAft>
                <a:spcPts val="0"/>
              </a:spcAft>
              <a:buNone/>
            </a:pPr>
            <a:r>
              <a:rPr lang="en" u="sng">
                <a:solidFill>
                  <a:schemeClr val="hlink"/>
                </a:solidFill>
                <a:hlinkClick r:id="rId3"/>
              </a:rPr>
              <a:t>https://phys.libretexts.org/Bookshelves/University_Physics/Book%3A_University_Physics_(OpenStax)/Map%3A_University_Physics_III_-_Optics_and_Modern_Physics_(OpenStax)/11%3A_Particle_Physics_and_Cosmology/11.7%3A_Evolution_of_the_Early_Universe</a:t>
            </a:r>
            <a:endParaRPr sz="1200">
              <a:solidFill>
                <a:schemeClr val="dk1"/>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c0e9c447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c0e9c44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3D3F"/>
                </a:solidFill>
                <a:highlight>
                  <a:srgbClr val="FFFFFF"/>
                </a:highlight>
              </a:rPr>
              <a:t>By the time the universe was 0.01 second old, it consisted of a soup of matter and radiation; the matter included protons and neutrons, leftovers from an even younger and hotter universe. Each particle collided rapidly with other particles. The temperature was no longer high enough to allow colliding photons to produce neutrons or protons, but it was sufficient for the production of electrons and positrons (Figure 4). There was probably also a sea of exotic subatomic particles that would later play a role as dark matter. All the particles jiggled about on their own; it was still much too hot for protons and neutrons to combine to form the nuclei of atoms.</a:t>
            </a:r>
            <a:endParaRPr/>
          </a:p>
          <a:p>
            <a:pPr marL="0" lvl="0" indent="0" algn="l" rtl="0">
              <a:spcBef>
                <a:spcPts val="0"/>
              </a:spcBef>
              <a:spcAft>
                <a:spcPts val="0"/>
              </a:spcAft>
              <a:buNone/>
            </a:pPr>
            <a:r>
              <a:rPr lang="en" u="sng">
                <a:solidFill>
                  <a:schemeClr val="hlink"/>
                </a:solidFill>
                <a:hlinkClick r:id="rId3"/>
              </a:rPr>
              <a:t>https://courses.lumenlearning.com/astronomy/chapter/the-beginning-of-the-universe/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c3dff1f73_9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c3dff1f73_9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529"/>
                </a:solidFill>
                <a:highlight>
                  <a:srgbClr val="F6F6F3"/>
                </a:highlight>
              </a:rPr>
              <a:t>(video 1.55 min) Are we made of stars? This video from NOVA features scientists studying light emissions from exploding stars, called supernovas. Their observations and analyses can tell us the origin of the elements found on Earth and throughout the universe.</a:t>
            </a:r>
            <a:endParaRPr sz="1200">
              <a:solidFill>
                <a:srgbClr val="212529"/>
              </a:solidFill>
              <a:highlight>
                <a:srgbClr val="F6F6F3"/>
              </a:highlight>
            </a:endParaRPr>
          </a:p>
          <a:p>
            <a:pPr marL="0" lvl="0" indent="0" algn="l" rtl="0">
              <a:spcBef>
                <a:spcPts val="0"/>
              </a:spcBef>
              <a:spcAft>
                <a:spcPts val="0"/>
              </a:spcAft>
              <a:buNone/>
            </a:pPr>
            <a:endParaRPr sz="1200">
              <a:solidFill>
                <a:srgbClr val="212529"/>
              </a:solidFill>
              <a:highlight>
                <a:srgbClr val="F6F6F3"/>
              </a:highlight>
            </a:endParaRPr>
          </a:p>
          <a:p>
            <a:pPr marL="0" lvl="0" indent="0" algn="l" rtl="0">
              <a:spcBef>
                <a:spcPts val="0"/>
              </a:spcBef>
              <a:spcAft>
                <a:spcPts val="0"/>
              </a:spcAft>
              <a:buNone/>
            </a:pPr>
            <a:r>
              <a:rPr lang="en" u="sng">
                <a:solidFill>
                  <a:schemeClr val="hlink"/>
                </a:solidFill>
                <a:hlinkClick r:id="rId3"/>
              </a:rPr>
              <a:t>https://dptv.pbslearningmedia.org/resource/phy03.sci.phys.matter.origin/the-origin-of-the-elements/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5c106a595f_14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5c106a595f_1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rPr>
              <a:t>( video 3.42 min) Elements heavier than lithium are all synthesized in stars. During the late stages of </a:t>
            </a:r>
            <a:r>
              <a:rPr lang="en" sz="1200">
                <a:solidFill>
                  <a:schemeClr val="dk1"/>
                </a:solidFill>
                <a:uFill>
                  <a:noFill/>
                </a:uFill>
                <a:hlinkClick r:id="rId3"/>
              </a:rPr>
              <a:t>stellar evolution</a:t>
            </a:r>
            <a:r>
              <a:rPr lang="en" sz="1200">
                <a:solidFill>
                  <a:schemeClr val="dk1"/>
                </a:solidFill>
              </a:rPr>
              <a:t>, massive stars burn helium to carbon, oxygen, silicon, sulfur, and iron. Elements heavier than iron are produced in two ways: in the outer envelopes of supergiant stars and in the explosion of a supernovae. All carbon-based life on Earth is literally composed of stardust. </a:t>
            </a:r>
            <a:endParaRPr sz="1200">
              <a:solidFill>
                <a:schemeClr val="dk1"/>
              </a:solidFill>
            </a:endParaRPr>
          </a:p>
          <a:p>
            <a:pPr marL="0" lvl="0" indent="0" algn="l" rtl="0">
              <a:lnSpc>
                <a:spcPct val="115000"/>
              </a:lnSpc>
              <a:spcBef>
                <a:spcPts val="1600"/>
              </a:spcBef>
              <a:spcAft>
                <a:spcPts val="1600"/>
              </a:spcAft>
              <a:buClr>
                <a:schemeClr val="dk1"/>
              </a:buClr>
              <a:buSzPts val="1100"/>
              <a:buFont typeface="Arial"/>
              <a:buNone/>
            </a:pPr>
            <a:r>
              <a:rPr lang="en" u="sng">
                <a:solidFill>
                  <a:schemeClr val="hlink"/>
                </a:solidFill>
                <a:hlinkClick r:id="rId4"/>
              </a:rPr>
              <a:t>https://dptv.pbslearningmedia.org/resource/ess05.sci.ess.eiu.fusion/the-elements-forged-in-stars/</a:t>
            </a:r>
            <a:endParaRPr sz="14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c3dff1f7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c3dff1f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12438"/>
                </a:solidFill>
                <a:highlight>
                  <a:srgbClr val="FFFFFF"/>
                </a:highlight>
                <a:latin typeface="Calibri"/>
                <a:ea typeface="Calibri"/>
                <a:cs typeface="Calibri"/>
                <a:sym typeface="Calibri"/>
              </a:rPr>
              <a:t>Carl Sagan popularized the notion that we are all made of star stuff. He could say so with confidence because we actually know where nearly every element in the </a:t>
            </a:r>
            <a:r>
              <a:rPr lang="en" sz="1200" u="sng">
                <a:solidFill>
                  <a:schemeClr val="dk1"/>
                </a:solidFill>
                <a:highlight>
                  <a:srgbClr val="FFFFFF"/>
                </a:highlight>
                <a:latin typeface="Calibri"/>
                <a:ea typeface="Calibri"/>
                <a:cs typeface="Calibri"/>
                <a:sym typeface="Calibri"/>
                <a:hlinkClick r:id="rId3"/>
              </a:rPr>
              <a:t>periodic table</a:t>
            </a:r>
            <a:r>
              <a:rPr lang="en" sz="1200">
                <a:solidFill>
                  <a:srgbClr val="212438"/>
                </a:solidFill>
                <a:highlight>
                  <a:srgbClr val="FFFFFF"/>
                </a:highlight>
                <a:latin typeface="Calibri"/>
                <a:ea typeface="Calibri"/>
                <a:cs typeface="Calibri"/>
                <a:sym typeface="Calibri"/>
              </a:rPr>
              <a:t> is made in the universe. But there's a hole in our understanding. The heaviest </a:t>
            </a:r>
            <a:r>
              <a:rPr lang="en" sz="1200" u="sng">
                <a:solidFill>
                  <a:schemeClr val="dk1"/>
                </a:solidFill>
                <a:highlight>
                  <a:srgbClr val="FFFFFF"/>
                </a:highlight>
                <a:latin typeface="Calibri"/>
                <a:ea typeface="Calibri"/>
                <a:cs typeface="Calibri"/>
                <a:sym typeface="Calibri"/>
                <a:hlinkClick r:id="rId4"/>
              </a:rPr>
              <a:t>elements</a:t>
            </a:r>
            <a:r>
              <a:rPr lang="en" sz="1200">
                <a:solidFill>
                  <a:srgbClr val="212438"/>
                </a:solidFill>
                <a:highlight>
                  <a:srgbClr val="FFFFFF"/>
                </a:highlight>
                <a:latin typeface="Calibri"/>
                <a:ea typeface="Calibri"/>
                <a:cs typeface="Calibri"/>
                <a:sym typeface="Calibri"/>
              </a:rPr>
              <a:t> are made in what is called the "rapid neutron-capture process," or "r-process" for short, in which heavy elements are quickly built up from lighter seed nuclei. Gold, platinum, and uranium are r-process elements, as are more exotic elements like europium, neodymium, and gadolinium.</a:t>
            </a:r>
            <a:endParaRPr sz="1200">
              <a:solidFill>
                <a:srgbClr val="212438"/>
              </a:solidFill>
              <a:highlight>
                <a:srgbClr val="FFFFFF"/>
              </a:highlight>
              <a:latin typeface="Calibri"/>
              <a:ea typeface="Calibri"/>
              <a:cs typeface="Calibri"/>
              <a:sym typeface="Calibri"/>
            </a:endParaRPr>
          </a:p>
          <a:p>
            <a:pPr marL="0" lvl="0" indent="0" algn="l" rtl="0">
              <a:spcBef>
                <a:spcPts val="0"/>
              </a:spcBef>
              <a:spcAft>
                <a:spcPts val="0"/>
              </a:spcAft>
              <a:buNone/>
            </a:pPr>
            <a:r>
              <a:rPr lang="en" sz="1200">
                <a:solidFill>
                  <a:srgbClr val="212438"/>
                </a:solidFill>
                <a:highlight>
                  <a:srgbClr val="FFFFFF"/>
                </a:highlight>
                <a:latin typeface="Calibri"/>
                <a:ea typeface="Calibri"/>
                <a:cs typeface="Calibri"/>
                <a:sym typeface="Calibri"/>
              </a:rPr>
              <a:t>Credits </a:t>
            </a:r>
            <a:r>
              <a:rPr lang="en" sz="1200" u="sng">
                <a:solidFill>
                  <a:schemeClr val="dk1"/>
                </a:solidFill>
                <a:highlight>
                  <a:srgbClr val="FFFFFF"/>
                </a:highlight>
                <a:latin typeface="Calibri"/>
                <a:ea typeface="Calibri"/>
                <a:cs typeface="Calibri"/>
                <a:sym typeface="Calibri"/>
                <a:hlinkClick r:id="rId5"/>
              </a:rPr>
              <a:t>Massachusetts Institute of Technology</a:t>
            </a:r>
            <a:r>
              <a:rPr lang="en" sz="1200">
                <a:latin typeface="Calibri"/>
                <a:ea typeface="Calibri"/>
                <a:cs typeface="Calibri"/>
                <a:sym typeface="Calibri"/>
              </a:rPr>
              <a:t> </a:t>
            </a:r>
            <a:r>
              <a:rPr lang="en" sz="1200" u="sng">
                <a:solidFill>
                  <a:schemeClr val="hlink"/>
                </a:solidFill>
                <a:latin typeface="Calibri"/>
                <a:ea typeface="Calibri"/>
                <a:cs typeface="Calibri"/>
                <a:sym typeface="Calibri"/>
                <a:hlinkClick r:id="rId6"/>
              </a:rPr>
              <a:t>https://phys.org/news/2016-03-cosmos-heaviest-elements.html</a:t>
            </a:r>
            <a:endParaRPr sz="1200">
              <a:solidFill>
                <a:srgbClr val="212438"/>
              </a:solidFill>
              <a:highlight>
                <a:srgbClr val="FFFFFF"/>
              </a:highlight>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FFF6DB"/>
            </a:gs>
            <a:gs pos="100000">
              <a:srgbClr val="FAD25C"/>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str.org/article/we-live-very-fortunate-univers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hyperlink" Target="https://www.nasa.gov/feature/the-universe-s-first-type-of-molecule-is-found-at-last"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37RkI43zte4"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www.vofoundation.org/blog/priests-science-georges-lemaitre-father-big-bang/"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ptv.pbslearningmedia.org/resource/phy03.sci.phys.matter.origin/the-origin-of-the-element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hyperlink" Target="https://www.ifa.hawaii.edu/~barnes/ast110_06/tooe.htm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indiana.pbslearningmedia.org/resource/ess05.sci.ess.eiu.fusion/the-elements-forged-in-star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247425"/>
            <a:ext cx="8520600" cy="11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Origins of elements</a:t>
            </a:r>
            <a:endParaRPr/>
          </a:p>
        </p:txBody>
      </p:sp>
      <p:sp>
        <p:nvSpPr>
          <p:cNvPr id="55" name="Google Shape;55;p13"/>
          <p:cNvSpPr txBox="1">
            <a:spLocks noGrp="1"/>
          </p:cNvSpPr>
          <p:nvPr>
            <p:ph type="subTitle" idx="1"/>
          </p:nvPr>
        </p:nvSpPr>
        <p:spPr>
          <a:xfrm>
            <a:off x="311700" y="2973325"/>
            <a:ext cx="8520600" cy="148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dk1"/>
                </a:solidFill>
                <a:latin typeface="Calibri"/>
                <a:ea typeface="Calibri"/>
                <a:cs typeface="Calibri"/>
                <a:sym typeface="Calibri"/>
              </a:rPr>
              <a:t>How scientific </a:t>
            </a:r>
            <a:r>
              <a:rPr lang="en" sz="2400">
                <a:solidFill>
                  <a:schemeClr val="dk1"/>
                </a:solidFill>
                <a:uFill>
                  <a:noFill/>
                </a:uFill>
                <a:latin typeface="Calibri"/>
                <a:ea typeface="Calibri"/>
                <a:cs typeface="Calibri"/>
                <a:sym typeface="Calibri"/>
                <a:hlinkClick r:id="rId3"/>
              </a:rPr>
              <a:t>evidence of the Big Bang theory</a:t>
            </a:r>
            <a:r>
              <a:rPr lang="en" sz="2400">
                <a:solidFill>
                  <a:schemeClr val="dk1"/>
                </a:solidFill>
                <a:latin typeface="Calibri"/>
                <a:ea typeface="Calibri"/>
                <a:cs typeface="Calibri"/>
                <a:sym typeface="Calibri"/>
              </a:rPr>
              <a:t>, gives us a glimpse of the origin of elements, of the divine Architect, who thoughtfully designed this universe. </a:t>
            </a:r>
            <a:endParaRPr sz="24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208725"/>
            <a:ext cx="5145000" cy="178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rgbClr val="000000"/>
                </a:solidFill>
              </a:rPr>
              <a:t>Hubble Space Telescope </a:t>
            </a:r>
            <a:r>
              <a:rPr lang="en" sz="2400">
                <a:solidFill>
                  <a:srgbClr val="000000"/>
                </a:solidFill>
              </a:rPr>
              <a:t>gives astronomers clear views of the universe in visible, infrared and ultraviolet light </a:t>
            </a:r>
            <a:r>
              <a:rPr lang="en" sz="3000">
                <a:solidFill>
                  <a:srgbClr val="000000"/>
                </a:solidFill>
              </a:rPr>
              <a:t> </a:t>
            </a:r>
            <a:endParaRPr sz="3000">
              <a:solidFill>
                <a:srgbClr val="000000"/>
              </a:solidFill>
            </a:endParaRPr>
          </a:p>
        </p:txBody>
      </p:sp>
      <p:pic>
        <p:nvPicPr>
          <p:cNvPr id="114" name="Google Shape;114;p22"/>
          <p:cNvPicPr preferRelativeResize="0"/>
          <p:nvPr/>
        </p:nvPicPr>
        <p:blipFill>
          <a:blip r:embed="rId3">
            <a:alphaModFix/>
          </a:blip>
          <a:stretch>
            <a:fillRect/>
          </a:stretch>
        </p:blipFill>
        <p:spPr>
          <a:xfrm>
            <a:off x="5608353" y="-2"/>
            <a:ext cx="3336875" cy="2502650"/>
          </a:xfrm>
          <a:prstGeom prst="rect">
            <a:avLst/>
          </a:prstGeom>
          <a:noFill/>
          <a:ln>
            <a:noFill/>
          </a:ln>
        </p:spPr>
      </p:pic>
      <p:pic>
        <p:nvPicPr>
          <p:cNvPr id="115" name="Google Shape;115;p22"/>
          <p:cNvPicPr preferRelativeResize="0"/>
          <p:nvPr/>
        </p:nvPicPr>
        <p:blipFill>
          <a:blip r:embed="rId4">
            <a:alphaModFix/>
          </a:blip>
          <a:stretch>
            <a:fillRect/>
          </a:stretch>
        </p:blipFill>
        <p:spPr>
          <a:xfrm>
            <a:off x="3237475" y="2684874"/>
            <a:ext cx="5707752" cy="2336051"/>
          </a:xfrm>
          <a:prstGeom prst="rect">
            <a:avLst/>
          </a:prstGeom>
          <a:noFill/>
          <a:ln>
            <a:noFill/>
          </a:ln>
        </p:spPr>
      </p:pic>
      <p:sp>
        <p:nvSpPr>
          <p:cNvPr id="116" name="Google Shape;116;p22"/>
          <p:cNvSpPr txBox="1"/>
          <p:nvPr/>
        </p:nvSpPr>
        <p:spPr>
          <a:xfrm>
            <a:off x="311700" y="2244925"/>
            <a:ext cx="2700000" cy="2662800"/>
          </a:xfrm>
          <a:prstGeom prst="rect">
            <a:avLst/>
          </a:prstGeom>
          <a:noFill/>
          <a:ln>
            <a:noFill/>
          </a:ln>
        </p:spPr>
        <p:txBody>
          <a:bodyPr spcFirstLastPara="1" wrap="square" lIns="91425" tIns="91425" rIns="91425" bIns="91425" anchor="t" anchorCtr="0">
            <a:noAutofit/>
          </a:bodyPr>
          <a:lstStyle/>
          <a:p>
            <a:pPr marL="0" lvl="0" indent="0" algn="l" rtl="0">
              <a:lnSpc>
                <a:spcPct val="110000"/>
              </a:lnSpc>
              <a:spcBef>
                <a:spcPts val="1400"/>
              </a:spcBef>
              <a:spcAft>
                <a:spcPts val="700"/>
              </a:spcAft>
              <a:buClr>
                <a:schemeClr val="dk1"/>
              </a:buClr>
              <a:buSzPts val="1100"/>
              <a:buFont typeface="Arial"/>
              <a:buNone/>
            </a:pPr>
            <a:r>
              <a:rPr lang="en" sz="2500" b="1">
                <a:solidFill>
                  <a:srgbClr val="333333"/>
                </a:solidFill>
              </a:rPr>
              <a:t>Hubble detects helium </a:t>
            </a:r>
            <a:r>
              <a:rPr lang="en" sz="2500">
                <a:solidFill>
                  <a:srgbClr val="333333"/>
                </a:solidFill>
              </a:rPr>
              <a:t>in the atmosphere of an exoplanet for the first time</a:t>
            </a:r>
            <a:endParaRPr sz="2500">
              <a:solidFill>
                <a:srgbClr val="33333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0" y="308325"/>
            <a:ext cx="2594700" cy="4588800"/>
          </a:xfrm>
          <a:prstGeom prst="rect">
            <a:avLst/>
          </a:prstGeom>
        </p:spPr>
        <p:txBody>
          <a:bodyPr spcFirstLastPara="1" wrap="square" lIns="91425" tIns="91425" rIns="91425" bIns="91425" anchor="t" anchorCtr="0">
            <a:noAutofit/>
          </a:bodyPr>
          <a:lstStyle/>
          <a:p>
            <a:pPr marL="12700" lvl="0" indent="0" algn="l" rtl="0">
              <a:lnSpc>
                <a:spcPct val="140000"/>
              </a:lnSpc>
              <a:spcBef>
                <a:spcPts val="0"/>
              </a:spcBef>
              <a:spcAft>
                <a:spcPts val="0"/>
              </a:spcAft>
              <a:buNone/>
            </a:pPr>
            <a:r>
              <a:rPr lang="en" sz="1650" b="1">
                <a:solidFill>
                  <a:srgbClr val="333333"/>
                </a:solidFill>
              </a:rPr>
              <a:t>Why Look at Spectra?  </a:t>
            </a:r>
            <a:r>
              <a:rPr lang="en" sz="1650">
                <a:solidFill>
                  <a:srgbClr val="333333"/>
                </a:solidFill>
              </a:rPr>
              <a:t>We can learn much about cosmic objects by looking at images, but even more by looking at their light.  We use instruments like </a:t>
            </a:r>
            <a:r>
              <a:rPr lang="en" sz="1650" b="1">
                <a:solidFill>
                  <a:srgbClr val="333333"/>
                </a:solidFill>
              </a:rPr>
              <a:t>spectrographs </a:t>
            </a:r>
            <a:r>
              <a:rPr lang="en" sz="1650">
                <a:solidFill>
                  <a:srgbClr val="333333"/>
                </a:solidFill>
              </a:rPr>
              <a:t>that break light into colors, revealing: - </a:t>
            </a:r>
            <a:r>
              <a:rPr lang="en" sz="1650" b="1">
                <a:solidFill>
                  <a:srgbClr val="333333"/>
                </a:solidFill>
              </a:rPr>
              <a:t>temperature,</a:t>
            </a:r>
            <a:endParaRPr sz="1650" b="1">
              <a:solidFill>
                <a:srgbClr val="333333"/>
              </a:solidFill>
            </a:endParaRPr>
          </a:p>
          <a:p>
            <a:pPr marL="12700" lvl="0" indent="0" algn="l" rtl="0">
              <a:lnSpc>
                <a:spcPct val="140000"/>
              </a:lnSpc>
              <a:spcBef>
                <a:spcPts val="0"/>
              </a:spcBef>
              <a:spcAft>
                <a:spcPts val="0"/>
              </a:spcAft>
              <a:buNone/>
            </a:pPr>
            <a:r>
              <a:rPr lang="en" sz="1650" b="1">
                <a:solidFill>
                  <a:srgbClr val="333333"/>
                </a:solidFill>
              </a:rPr>
              <a:t>- composition, </a:t>
            </a:r>
            <a:endParaRPr sz="1650" b="1">
              <a:solidFill>
                <a:srgbClr val="333333"/>
              </a:solidFill>
            </a:endParaRPr>
          </a:p>
          <a:p>
            <a:pPr marL="12700" lvl="0" indent="0" algn="l" rtl="0">
              <a:lnSpc>
                <a:spcPct val="140000"/>
              </a:lnSpc>
              <a:spcBef>
                <a:spcPts val="0"/>
              </a:spcBef>
              <a:spcAft>
                <a:spcPts val="0"/>
              </a:spcAft>
              <a:buNone/>
            </a:pPr>
            <a:r>
              <a:rPr lang="en" sz="1650" b="1">
                <a:solidFill>
                  <a:srgbClr val="333333"/>
                </a:solidFill>
              </a:rPr>
              <a:t>- density, </a:t>
            </a:r>
            <a:endParaRPr sz="1650" b="1">
              <a:solidFill>
                <a:srgbClr val="333333"/>
              </a:solidFill>
            </a:endParaRPr>
          </a:p>
          <a:p>
            <a:pPr marL="12700" lvl="0" indent="0" algn="l" rtl="0">
              <a:lnSpc>
                <a:spcPct val="140000"/>
              </a:lnSpc>
              <a:spcBef>
                <a:spcPts val="0"/>
              </a:spcBef>
              <a:spcAft>
                <a:spcPts val="0"/>
              </a:spcAft>
              <a:buNone/>
            </a:pPr>
            <a:r>
              <a:rPr lang="en" sz="1650" b="1">
                <a:solidFill>
                  <a:srgbClr val="333333"/>
                </a:solidFill>
              </a:rPr>
              <a:t>- motion</a:t>
            </a:r>
            <a:endParaRPr b="1"/>
          </a:p>
        </p:txBody>
      </p:sp>
      <p:pic>
        <p:nvPicPr>
          <p:cNvPr id="122" name="Google Shape;122;p23"/>
          <p:cNvPicPr preferRelativeResize="0"/>
          <p:nvPr/>
        </p:nvPicPr>
        <p:blipFill>
          <a:blip r:embed="rId3">
            <a:alphaModFix/>
          </a:blip>
          <a:stretch>
            <a:fillRect/>
          </a:stretch>
        </p:blipFill>
        <p:spPr>
          <a:xfrm>
            <a:off x="5810256" y="0"/>
            <a:ext cx="3333744" cy="2571750"/>
          </a:xfrm>
          <a:prstGeom prst="rect">
            <a:avLst/>
          </a:prstGeom>
          <a:noFill/>
          <a:ln>
            <a:noFill/>
          </a:ln>
        </p:spPr>
      </p:pic>
      <p:pic>
        <p:nvPicPr>
          <p:cNvPr id="123" name="Google Shape;123;p23"/>
          <p:cNvPicPr preferRelativeResize="0"/>
          <p:nvPr/>
        </p:nvPicPr>
        <p:blipFill>
          <a:blip r:embed="rId4">
            <a:alphaModFix/>
          </a:blip>
          <a:stretch>
            <a:fillRect/>
          </a:stretch>
        </p:blipFill>
        <p:spPr>
          <a:xfrm>
            <a:off x="2594550" y="2682090"/>
            <a:ext cx="3215706" cy="2480700"/>
          </a:xfrm>
          <a:prstGeom prst="rect">
            <a:avLst/>
          </a:prstGeom>
          <a:noFill/>
          <a:ln>
            <a:noFill/>
          </a:ln>
        </p:spPr>
      </p:pic>
      <p:pic>
        <p:nvPicPr>
          <p:cNvPr id="124" name="Google Shape;124;p23"/>
          <p:cNvPicPr preferRelativeResize="0"/>
          <p:nvPr/>
        </p:nvPicPr>
        <p:blipFill>
          <a:blip r:embed="rId5">
            <a:alphaModFix/>
          </a:blip>
          <a:stretch>
            <a:fillRect/>
          </a:stretch>
        </p:blipFill>
        <p:spPr>
          <a:xfrm>
            <a:off x="5878275" y="2662803"/>
            <a:ext cx="3265725" cy="2519275"/>
          </a:xfrm>
          <a:prstGeom prst="rect">
            <a:avLst/>
          </a:prstGeom>
          <a:noFill/>
          <a:ln>
            <a:noFill/>
          </a:ln>
        </p:spPr>
      </p:pic>
      <p:pic>
        <p:nvPicPr>
          <p:cNvPr id="125" name="Google Shape;125;p23"/>
          <p:cNvPicPr preferRelativeResize="0"/>
          <p:nvPr/>
        </p:nvPicPr>
        <p:blipFill>
          <a:blip r:embed="rId6">
            <a:alphaModFix/>
          </a:blip>
          <a:stretch>
            <a:fillRect/>
          </a:stretch>
        </p:blipFill>
        <p:spPr>
          <a:xfrm>
            <a:off x="3068850" y="26238"/>
            <a:ext cx="2519275" cy="251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0" name="Google Shape;130;p24"/>
          <p:cNvPicPr preferRelativeResize="0"/>
          <p:nvPr/>
        </p:nvPicPr>
        <p:blipFill>
          <a:blip r:embed="rId3">
            <a:alphaModFix/>
          </a:blip>
          <a:stretch>
            <a:fillRect/>
          </a:stretch>
        </p:blipFill>
        <p:spPr>
          <a:xfrm>
            <a:off x="146650" y="171425"/>
            <a:ext cx="9144000" cy="4572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2331000" cy="455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Abundance of elements in the universe</a:t>
            </a:r>
            <a:endParaRPr/>
          </a:p>
          <a:p>
            <a:pPr marL="0" lvl="0" indent="0" algn="ctr" rtl="0">
              <a:spcBef>
                <a:spcPts val="0"/>
              </a:spcBef>
              <a:spcAft>
                <a:spcPts val="0"/>
              </a:spcAft>
              <a:buNone/>
            </a:pPr>
            <a:r>
              <a:rPr lang="en" b="1"/>
              <a:t>Hydrogen</a:t>
            </a:r>
            <a:endParaRPr b="1"/>
          </a:p>
          <a:p>
            <a:pPr marL="0" lvl="0" indent="0" algn="ctr" rtl="0">
              <a:spcBef>
                <a:spcPts val="0"/>
              </a:spcBef>
              <a:spcAft>
                <a:spcPts val="0"/>
              </a:spcAft>
              <a:buNone/>
            </a:pPr>
            <a:r>
              <a:rPr lang="en" b="1"/>
              <a:t>Helium</a:t>
            </a:r>
            <a:endParaRPr b="1"/>
          </a:p>
          <a:p>
            <a:pPr marL="0" lvl="0" indent="0" algn="ctr" rtl="0">
              <a:spcBef>
                <a:spcPts val="0"/>
              </a:spcBef>
              <a:spcAft>
                <a:spcPts val="0"/>
              </a:spcAft>
              <a:buNone/>
            </a:pPr>
            <a:r>
              <a:rPr lang="en" b="1"/>
              <a:t>Oxygen Carbon</a:t>
            </a:r>
            <a:endParaRPr b="1"/>
          </a:p>
          <a:p>
            <a:pPr marL="0" lvl="0" indent="0" algn="ctr" rtl="0">
              <a:spcBef>
                <a:spcPts val="0"/>
              </a:spcBef>
              <a:spcAft>
                <a:spcPts val="0"/>
              </a:spcAft>
              <a:buNone/>
            </a:pPr>
            <a:r>
              <a:rPr lang="en" b="1"/>
              <a:t>Neon</a:t>
            </a:r>
            <a:endParaRPr b="1"/>
          </a:p>
          <a:p>
            <a:pPr marL="0" lvl="0" indent="0" algn="ctr" rtl="0">
              <a:spcBef>
                <a:spcPts val="0"/>
              </a:spcBef>
              <a:spcAft>
                <a:spcPts val="0"/>
              </a:spcAft>
              <a:buNone/>
            </a:pPr>
            <a:r>
              <a:rPr lang="en" b="1"/>
              <a:t>...</a:t>
            </a:r>
            <a:endParaRPr b="1"/>
          </a:p>
        </p:txBody>
      </p:sp>
      <p:pic>
        <p:nvPicPr>
          <p:cNvPr id="136" name="Google Shape;136;p25"/>
          <p:cNvPicPr preferRelativeResize="0"/>
          <p:nvPr/>
        </p:nvPicPr>
        <p:blipFill>
          <a:blip r:embed="rId3">
            <a:alphaModFix/>
          </a:blip>
          <a:stretch>
            <a:fillRect/>
          </a:stretch>
        </p:blipFill>
        <p:spPr>
          <a:xfrm>
            <a:off x="2779866" y="9725"/>
            <a:ext cx="6265719"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1675175"/>
            <a:ext cx="2174400" cy="280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Abundance of elements on earth</a:t>
            </a:r>
            <a:endParaRPr/>
          </a:p>
        </p:txBody>
      </p:sp>
      <p:pic>
        <p:nvPicPr>
          <p:cNvPr id="142" name="Google Shape;142;p26"/>
          <p:cNvPicPr preferRelativeResize="0"/>
          <p:nvPr/>
        </p:nvPicPr>
        <p:blipFill>
          <a:blip r:embed="rId3">
            <a:alphaModFix/>
          </a:blip>
          <a:stretch>
            <a:fillRect/>
          </a:stretch>
        </p:blipFill>
        <p:spPr>
          <a:xfrm>
            <a:off x="3109825" y="11400"/>
            <a:ext cx="3019000" cy="2538425"/>
          </a:xfrm>
          <a:prstGeom prst="rect">
            <a:avLst/>
          </a:prstGeom>
          <a:noFill/>
          <a:ln>
            <a:noFill/>
          </a:ln>
        </p:spPr>
      </p:pic>
      <p:pic>
        <p:nvPicPr>
          <p:cNvPr id="143" name="Google Shape;143;p26"/>
          <p:cNvPicPr preferRelativeResize="0"/>
          <p:nvPr/>
        </p:nvPicPr>
        <p:blipFill>
          <a:blip r:embed="rId4">
            <a:alphaModFix/>
          </a:blip>
          <a:stretch>
            <a:fillRect/>
          </a:stretch>
        </p:blipFill>
        <p:spPr>
          <a:xfrm>
            <a:off x="6125000" y="0"/>
            <a:ext cx="3019000" cy="2561210"/>
          </a:xfrm>
          <a:prstGeom prst="rect">
            <a:avLst/>
          </a:prstGeom>
          <a:noFill/>
          <a:ln>
            <a:noFill/>
          </a:ln>
        </p:spPr>
      </p:pic>
      <p:pic>
        <p:nvPicPr>
          <p:cNvPr id="144" name="Google Shape;144;p26"/>
          <p:cNvPicPr preferRelativeResize="0"/>
          <p:nvPr/>
        </p:nvPicPr>
        <p:blipFill>
          <a:blip r:embed="rId5">
            <a:alphaModFix/>
          </a:blip>
          <a:stretch>
            <a:fillRect/>
          </a:stretch>
        </p:blipFill>
        <p:spPr>
          <a:xfrm>
            <a:off x="3015180" y="2605075"/>
            <a:ext cx="3113632" cy="2538425"/>
          </a:xfrm>
          <a:prstGeom prst="rect">
            <a:avLst/>
          </a:prstGeom>
          <a:noFill/>
          <a:ln>
            <a:noFill/>
          </a:ln>
        </p:spPr>
      </p:pic>
      <p:pic>
        <p:nvPicPr>
          <p:cNvPr id="145" name="Google Shape;145;p26"/>
          <p:cNvPicPr preferRelativeResize="0"/>
          <p:nvPr/>
        </p:nvPicPr>
        <p:blipFill>
          <a:blip r:embed="rId6">
            <a:alphaModFix/>
          </a:blip>
          <a:stretch>
            <a:fillRect/>
          </a:stretch>
        </p:blipFill>
        <p:spPr>
          <a:xfrm>
            <a:off x="6124989" y="2571750"/>
            <a:ext cx="3019011" cy="257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7"/>
          <p:cNvSpPr txBox="1">
            <a:spLocks noGrp="1"/>
          </p:cNvSpPr>
          <p:nvPr>
            <p:ph type="title"/>
          </p:nvPr>
        </p:nvSpPr>
        <p:spPr>
          <a:xfrm>
            <a:off x="381450" y="502100"/>
            <a:ext cx="3227700" cy="45294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None/>
            </a:pPr>
            <a:r>
              <a:rPr lang="en" sz="2400" b="1">
                <a:solidFill>
                  <a:srgbClr val="333333"/>
                </a:solidFill>
              </a:rPr>
              <a:t>The Universe’s First Type of Molecule Is Found at Last </a:t>
            </a:r>
            <a:endParaRPr sz="2400" b="1">
              <a:solidFill>
                <a:srgbClr val="333333"/>
              </a:solidFill>
            </a:endParaRPr>
          </a:p>
          <a:p>
            <a:pPr marL="0" lvl="0" indent="0" algn="l" rtl="0">
              <a:lnSpc>
                <a:spcPct val="110000"/>
              </a:lnSpc>
              <a:spcBef>
                <a:spcPts val="0"/>
              </a:spcBef>
              <a:spcAft>
                <a:spcPts val="0"/>
              </a:spcAft>
              <a:buNone/>
            </a:pPr>
            <a:r>
              <a:rPr lang="en" sz="2400"/>
              <a:t>Helium hydride (He-H) should be present in some parts of the modern universe, but it has never been detected in space — until now.</a:t>
            </a:r>
            <a:endParaRPr sz="2400"/>
          </a:p>
          <a:p>
            <a:pPr marL="0" lvl="0" indent="0" algn="l" rtl="0">
              <a:lnSpc>
                <a:spcPct val="110000"/>
              </a:lnSpc>
              <a:spcBef>
                <a:spcPts val="0"/>
              </a:spcBef>
              <a:spcAft>
                <a:spcPts val="0"/>
              </a:spcAft>
              <a:buNone/>
            </a:pPr>
            <a:r>
              <a:rPr lang="en" sz="2400" u="sng">
                <a:solidFill>
                  <a:schemeClr val="hlink"/>
                </a:solidFill>
                <a:hlinkClick r:id="rId3"/>
              </a:rPr>
              <a:t>Video</a:t>
            </a:r>
            <a:endParaRPr sz="2400"/>
          </a:p>
        </p:txBody>
      </p:sp>
      <p:pic>
        <p:nvPicPr>
          <p:cNvPr id="151" name="Google Shape;151;p27"/>
          <p:cNvPicPr preferRelativeResize="0"/>
          <p:nvPr/>
        </p:nvPicPr>
        <p:blipFill>
          <a:blip r:embed="rId4">
            <a:alphaModFix/>
          </a:blip>
          <a:stretch>
            <a:fillRect/>
          </a:stretch>
        </p:blipFill>
        <p:spPr>
          <a:xfrm>
            <a:off x="3825225" y="170832"/>
            <a:ext cx="4812300" cy="461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8"/>
          <p:cNvSpPr txBox="1">
            <a:spLocks noGrp="1"/>
          </p:cNvSpPr>
          <p:nvPr>
            <p:ph type="title"/>
          </p:nvPr>
        </p:nvSpPr>
        <p:spPr>
          <a:xfrm>
            <a:off x="311700" y="445025"/>
            <a:ext cx="2025900" cy="44646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1100"/>
              <a:buFont typeface="Arial"/>
              <a:buNone/>
            </a:pPr>
            <a:r>
              <a:rPr lang="en" sz="2400" b="1">
                <a:solidFill>
                  <a:srgbClr val="333333"/>
                </a:solidFill>
              </a:rPr>
              <a:t>NASA Finds a Large Amount of Water in an Exoplanet's Atmosphere</a:t>
            </a:r>
            <a:endParaRPr sz="2400" b="1">
              <a:solidFill>
                <a:srgbClr val="333333"/>
              </a:solidFill>
            </a:endParaRPr>
          </a:p>
          <a:p>
            <a:pPr marL="0" lvl="0" indent="0" algn="l" rtl="0">
              <a:spcBef>
                <a:spcPts val="0"/>
              </a:spcBef>
              <a:spcAft>
                <a:spcPts val="0"/>
              </a:spcAft>
              <a:buNone/>
            </a:pPr>
            <a:endParaRPr sz="2400"/>
          </a:p>
        </p:txBody>
      </p:sp>
      <p:pic>
        <p:nvPicPr>
          <p:cNvPr id="157" name="Google Shape;157;p28"/>
          <p:cNvPicPr preferRelativeResize="0"/>
          <p:nvPr/>
        </p:nvPicPr>
        <p:blipFill>
          <a:blip r:embed="rId3">
            <a:alphaModFix/>
          </a:blip>
          <a:stretch>
            <a:fillRect/>
          </a:stretch>
        </p:blipFill>
        <p:spPr>
          <a:xfrm>
            <a:off x="2337749" y="340075"/>
            <a:ext cx="6669876" cy="46723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182325"/>
            <a:ext cx="2132400" cy="496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rPr>
              <a:t>NASA is exploring our solar system and beyond to understand the workings of the universe, </a:t>
            </a:r>
            <a:r>
              <a:rPr lang="en" sz="2400" b="1">
                <a:solidFill>
                  <a:srgbClr val="000000"/>
                </a:solidFill>
              </a:rPr>
              <a:t>searching for water </a:t>
            </a:r>
            <a:endParaRPr sz="2400" b="1">
              <a:solidFill>
                <a:srgbClr val="000000"/>
              </a:solidFill>
            </a:endParaRPr>
          </a:p>
          <a:p>
            <a:pPr marL="0" lvl="0" indent="0" algn="ctr" rtl="0">
              <a:spcBef>
                <a:spcPts val="0"/>
              </a:spcBef>
              <a:spcAft>
                <a:spcPts val="0"/>
              </a:spcAft>
              <a:buNone/>
            </a:pPr>
            <a:r>
              <a:rPr lang="en" sz="2400">
                <a:solidFill>
                  <a:srgbClr val="000000"/>
                </a:solidFill>
              </a:rPr>
              <a:t>and life among the stars</a:t>
            </a:r>
            <a:endParaRPr sz="2400">
              <a:solidFill>
                <a:srgbClr val="000000"/>
              </a:solidFill>
            </a:endParaRPr>
          </a:p>
        </p:txBody>
      </p:sp>
      <p:pic>
        <p:nvPicPr>
          <p:cNvPr id="163" name="Google Shape;163;p29"/>
          <p:cNvPicPr preferRelativeResize="0"/>
          <p:nvPr/>
        </p:nvPicPr>
        <p:blipFill>
          <a:blip r:embed="rId3">
            <a:alphaModFix/>
          </a:blip>
          <a:stretch>
            <a:fillRect/>
          </a:stretch>
        </p:blipFill>
        <p:spPr>
          <a:xfrm>
            <a:off x="2585249" y="768712"/>
            <a:ext cx="6558751" cy="437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body" idx="1"/>
          </p:nvPr>
        </p:nvSpPr>
        <p:spPr>
          <a:xfrm>
            <a:off x="311700" y="168175"/>
            <a:ext cx="8685900" cy="48714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2400" b="1">
                <a:solidFill>
                  <a:srgbClr val="000000"/>
                </a:solidFill>
                <a:latin typeface="Calibri"/>
                <a:ea typeface="Calibri"/>
                <a:cs typeface="Calibri"/>
                <a:sym typeface="Calibri"/>
              </a:rPr>
              <a:t>Day 2 </a:t>
            </a:r>
            <a:endParaRPr sz="2400" b="1">
              <a:solidFill>
                <a:srgbClr val="000000"/>
              </a:solidFill>
              <a:latin typeface="Calibri"/>
              <a:ea typeface="Calibri"/>
              <a:cs typeface="Calibri"/>
              <a:sym typeface="Calibri"/>
            </a:endParaRPr>
          </a:p>
          <a:p>
            <a:pPr marL="0" lvl="0" indent="0" algn="l" rtl="0">
              <a:lnSpc>
                <a:spcPct val="100000"/>
              </a:lnSpc>
              <a:spcBef>
                <a:spcPts val="1600"/>
              </a:spcBef>
              <a:spcAft>
                <a:spcPts val="0"/>
              </a:spcAft>
              <a:buNone/>
            </a:pPr>
            <a:r>
              <a:rPr lang="en" sz="2400" b="1">
                <a:solidFill>
                  <a:srgbClr val="000000"/>
                </a:solidFill>
                <a:latin typeface="Calibri"/>
                <a:ea typeface="Calibri"/>
                <a:cs typeface="Calibri"/>
                <a:sym typeface="Calibri"/>
              </a:rPr>
              <a:t>Using Philosophy to Build a Bridge between Science and Theology.</a:t>
            </a:r>
            <a:endParaRPr sz="2400" b="1">
              <a:solidFill>
                <a:srgbClr val="000000"/>
              </a:solidFill>
              <a:latin typeface="Calibri"/>
              <a:ea typeface="Calibri"/>
              <a:cs typeface="Calibri"/>
              <a:sym typeface="Calibri"/>
            </a:endParaRPr>
          </a:p>
          <a:p>
            <a:pPr marL="0" lvl="0" indent="0" algn="l" rtl="0">
              <a:lnSpc>
                <a:spcPct val="100000"/>
              </a:lnSpc>
              <a:spcBef>
                <a:spcPts val="1600"/>
              </a:spcBef>
              <a:spcAft>
                <a:spcPts val="0"/>
              </a:spcAft>
              <a:buNone/>
            </a:pPr>
            <a:r>
              <a:rPr lang="en" sz="1800" b="1">
                <a:solidFill>
                  <a:srgbClr val="000000"/>
                </a:solidFill>
                <a:latin typeface="Calibri"/>
                <a:ea typeface="Calibri"/>
                <a:cs typeface="Calibri"/>
                <a:sym typeface="Calibri"/>
              </a:rPr>
              <a:t>St. Thomas Aquinas was a 13th century Dominican monk who spent his entire life thinking about God and God’s relationship with the world, in general, and with humanity, in particular. Today, we see this as three or more disciplines but in the 13th century one could speak of these subjects together with ease. </a:t>
            </a:r>
            <a:endParaRPr sz="1800" b="1">
              <a:solidFill>
                <a:srgbClr val="000000"/>
              </a:solidFill>
              <a:latin typeface="Calibri"/>
              <a:ea typeface="Calibri"/>
              <a:cs typeface="Calibri"/>
              <a:sym typeface="Calibri"/>
            </a:endParaRPr>
          </a:p>
          <a:p>
            <a:pPr marL="0" lvl="0" indent="0" algn="l" rtl="0">
              <a:lnSpc>
                <a:spcPct val="100000"/>
              </a:lnSpc>
              <a:spcBef>
                <a:spcPts val="1600"/>
              </a:spcBef>
              <a:spcAft>
                <a:spcPts val="0"/>
              </a:spcAft>
              <a:buNone/>
            </a:pPr>
            <a:r>
              <a:rPr lang="en" sz="1800" b="1">
                <a:solidFill>
                  <a:srgbClr val="000000"/>
                </a:solidFill>
                <a:latin typeface="Calibri"/>
                <a:ea typeface="Calibri"/>
                <a:cs typeface="Calibri"/>
                <a:sym typeface="Calibri"/>
              </a:rPr>
              <a:t>Today, we see the study of the natural world as “science”,  the study of God as “theology”, and the study of knowledge as “philosophy”.  Today’s language requires us to use the language of philosophy -- logic, reasoning,  and argumentation -- to talk about the relationship between “how” our world exists (science) and “why” it exists (theology).</a:t>
            </a:r>
            <a:endParaRPr sz="1800" b="1">
              <a:solidFill>
                <a:srgbClr val="000000"/>
              </a:solidFill>
              <a:latin typeface="Calibri"/>
              <a:ea typeface="Calibri"/>
              <a:cs typeface="Calibri"/>
              <a:sym typeface="Calibri"/>
            </a:endParaRPr>
          </a:p>
          <a:p>
            <a:pPr marL="0" lvl="0" indent="0" algn="l" rtl="0">
              <a:lnSpc>
                <a:spcPct val="100000"/>
              </a:lnSpc>
              <a:spcBef>
                <a:spcPts val="1600"/>
              </a:spcBef>
              <a:spcAft>
                <a:spcPts val="0"/>
              </a:spcAft>
              <a:buNone/>
            </a:pPr>
            <a:r>
              <a:rPr lang="en" sz="1800" b="1">
                <a:solidFill>
                  <a:srgbClr val="000000"/>
                </a:solidFill>
                <a:latin typeface="Calibri"/>
                <a:ea typeface="Calibri"/>
                <a:cs typeface="Calibri"/>
                <a:sym typeface="Calibri"/>
              </a:rPr>
              <a:t>The video below shows how Aquinas “proves” or “argues” for the existence of God.</a:t>
            </a:r>
            <a:endParaRPr sz="1800" b="1">
              <a:solidFill>
                <a:srgbClr val="000000"/>
              </a:solidFill>
              <a:latin typeface="Calibri"/>
              <a:ea typeface="Calibri"/>
              <a:cs typeface="Calibri"/>
              <a:sym typeface="Calibri"/>
            </a:endParaRPr>
          </a:p>
          <a:p>
            <a:pPr marL="0" lvl="0" indent="0" algn="ctr" rtl="0">
              <a:lnSpc>
                <a:spcPct val="100000"/>
              </a:lnSpc>
              <a:spcBef>
                <a:spcPts val="1600"/>
              </a:spcBef>
              <a:spcAft>
                <a:spcPts val="0"/>
              </a:spcAft>
              <a:buClr>
                <a:schemeClr val="dk1"/>
              </a:buClr>
              <a:buSzPts val="1100"/>
              <a:buFont typeface="Arial"/>
              <a:buNone/>
            </a:pPr>
            <a:r>
              <a:rPr lang="en" sz="2800" u="sng">
                <a:solidFill>
                  <a:schemeClr val="accent5"/>
                </a:solidFill>
                <a:hlinkClick r:id="rId3"/>
              </a:rPr>
              <a:t>Aquinas’ Proofs for the Existence of God</a:t>
            </a:r>
            <a:endParaRPr sz="2800">
              <a:solidFill>
                <a:schemeClr val="dk1"/>
              </a:solidFill>
            </a:endParaRPr>
          </a:p>
          <a:p>
            <a:pPr marL="0" lvl="0" indent="0" algn="l" rtl="0">
              <a:lnSpc>
                <a:spcPct val="100000"/>
              </a:lnSpc>
              <a:spcBef>
                <a:spcPts val="0"/>
              </a:spcBef>
              <a:spcAft>
                <a:spcPts val="1600"/>
              </a:spcAft>
              <a:buNone/>
            </a:pPr>
            <a:endParaRPr sz="1800" b="1">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1787025" y="0"/>
            <a:ext cx="5479325" cy="5143500"/>
          </a:xfrm>
          <a:prstGeom prst="rect">
            <a:avLst/>
          </a:prstGeom>
          <a:noFill/>
          <a:ln>
            <a:noFill/>
          </a:ln>
        </p:spPr>
      </p:pic>
      <p:sp>
        <p:nvSpPr>
          <p:cNvPr id="61" name="Google Shape;61;p14"/>
          <p:cNvSpPr txBox="1"/>
          <p:nvPr/>
        </p:nvSpPr>
        <p:spPr>
          <a:xfrm>
            <a:off x="330325" y="825800"/>
            <a:ext cx="1781400" cy="19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t>What do you see?</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247150"/>
            <a:ext cx="3498300" cy="48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2A2A2A"/>
                </a:solidFill>
                <a:latin typeface="Georgia"/>
                <a:ea typeface="Georgia"/>
                <a:cs typeface="Georgia"/>
                <a:sym typeface="Georgia"/>
              </a:rPr>
              <a:t>Who came up with the Big Bang Theory?</a:t>
            </a:r>
            <a:endParaRPr sz="2400" b="1">
              <a:solidFill>
                <a:srgbClr val="2A2A2A"/>
              </a:solidFill>
              <a:latin typeface="Georgia"/>
              <a:ea typeface="Georgia"/>
              <a:cs typeface="Georgia"/>
              <a:sym typeface="Georgia"/>
            </a:endParaRPr>
          </a:p>
          <a:p>
            <a:pPr marL="0" lvl="0" indent="0" algn="l" rtl="0">
              <a:spcBef>
                <a:spcPts val="0"/>
              </a:spcBef>
              <a:spcAft>
                <a:spcPts val="0"/>
              </a:spcAft>
              <a:buNone/>
            </a:pPr>
            <a:r>
              <a:rPr lang="en" sz="1800">
                <a:solidFill>
                  <a:srgbClr val="2A2A2A"/>
                </a:solidFill>
                <a:latin typeface="Georgia"/>
                <a:ea typeface="Georgia"/>
                <a:cs typeface="Georgia"/>
                <a:sym typeface="Georgia"/>
              </a:rPr>
              <a:t>In the 1920s, a Belgian physicist and Roman Catholic priest named Georges Lemaître, speculated that if the history of the universe could be </a:t>
            </a:r>
            <a:r>
              <a:rPr lang="en" sz="1800" b="1">
                <a:solidFill>
                  <a:srgbClr val="2A2A2A"/>
                </a:solidFill>
                <a:latin typeface="Georgia"/>
                <a:ea typeface="Georgia"/>
                <a:cs typeface="Georgia"/>
                <a:sym typeface="Georgia"/>
              </a:rPr>
              <a:t>“run backward,” </a:t>
            </a:r>
            <a:r>
              <a:rPr lang="en" sz="1800">
                <a:solidFill>
                  <a:srgbClr val="2A2A2A"/>
                </a:solidFill>
                <a:latin typeface="Georgia"/>
                <a:ea typeface="Georgia"/>
                <a:cs typeface="Georgia"/>
                <a:sym typeface="Georgia"/>
              </a:rPr>
              <a:t>the universe would become denser and hotter (as well as smaller) until all the matter was concentrated in what he called a “primeval atom” — what we now call the Big Bang. </a:t>
            </a:r>
            <a:r>
              <a:rPr lang="en" sz="1100" u="sng">
                <a:solidFill>
                  <a:schemeClr val="hlink"/>
                </a:solidFill>
                <a:hlinkClick r:id="rId3"/>
              </a:rPr>
              <a:t>video</a:t>
            </a:r>
            <a:endParaRPr sz="1800">
              <a:solidFill>
                <a:srgbClr val="2A2A2A"/>
              </a:solidFill>
              <a:latin typeface="Georgia"/>
              <a:ea typeface="Georgia"/>
              <a:cs typeface="Georgia"/>
              <a:sym typeface="Georgia"/>
            </a:endParaRPr>
          </a:p>
          <a:p>
            <a:pPr marL="0" lvl="0" indent="0" algn="l" rtl="0">
              <a:spcBef>
                <a:spcPts val="0"/>
              </a:spcBef>
              <a:spcAft>
                <a:spcPts val="0"/>
              </a:spcAft>
              <a:buNone/>
            </a:pPr>
            <a:endParaRPr sz="1800"/>
          </a:p>
        </p:txBody>
      </p:sp>
      <p:pic>
        <p:nvPicPr>
          <p:cNvPr id="67" name="Google Shape;67;p15"/>
          <p:cNvPicPr preferRelativeResize="0"/>
          <p:nvPr/>
        </p:nvPicPr>
        <p:blipFill>
          <a:blip r:embed="rId4">
            <a:alphaModFix/>
          </a:blip>
          <a:stretch>
            <a:fillRect/>
          </a:stretch>
        </p:blipFill>
        <p:spPr>
          <a:xfrm>
            <a:off x="3810000" y="173313"/>
            <a:ext cx="5334000" cy="3514725"/>
          </a:xfrm>
          <a:prstGeom prst="rect">
            <a:avLst/>
          </a:prstGeom>
          <a:noFill/>
          <a:ln>
            <a:noFill/>
          </a:ln>
        </p:spPr>
      </p:pic>
      <p:sp>
        <p:nvSpPr>
          <p:cNvPr id="68" name="Google Shape;68;p15"/>
          <p:cNvSpPr txBox="1"/>
          <p:nvPr/>
        </p:nvSpPr>
        <p:spPr>
          <a:xfrm>
            <a:off x="4400300" y="3765600"/>
            <a:ext cx="3978600" cy="129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2A2A2A"/>
                </a:solidFill>
                <a:latin typeface="Georgia"/>
                <a:ea typeface="Georgia"/>
                <a:cs typeface="Georgia"/>
                <a:sym typeface="Georgia"/>
              </a:rPr>
              <a:t>Monsignor Georges LeMaitre is seen here with Dr. Albert Einstein at the California Institute of Technology in 193</a:t>
            </a:r>
            <a:endParaRPr sz="1800">
              <a:solidFill>
                <a:srgbClr val="2A2A2A"/>
              </a:solidFill>
              <a:latin typeface="Georgia"/>
              <a:ea typeface="Georgia"/>
              <a:cs typeface="Georgia"/>
              <a:sym typeface="Georgia"/>
            </a:endParaRPr>
          </a:p>
          <a:p>
            <a:pPr marL="0" lvl="0" indent="0" algn="ctr" rtl="0">
              <a:spcBef>
                <a:spcPts val="0"/>
              </a:spcBef>
              <a:spcAft>
                <a:spcPts val="0"/>
              </a:spcAft>
              <a:buNone/>
            </a:pPr>
            <a:r>
              <a:rPr lang="en" sz="900">
                <a:solidFill>
                  <a:srgbClr val="555555"/>
                </a:solidFill>
                <a:latin typeface="Courier New"/>
                <a:ea typeface="Courier New"/>
                <a:cs typeface="Courier New"/>
                <a:sym typeface="Courier New"/>
              </a:rPr>
              <a:t>Bettmann Archive / Getty Images</a:t>
            </a:r>
            <a:r>
              <a:rPr lang="en" sz="1800">
                <a:solidFill>
                  <a:srgbClr val="2A2A2A"/>
                </a:solidFill>
                <a:latin typeface="Georgia"/>
                <a:ea typeface="Georgia"/>
                <a:cs typeface="Georgia"/>
                <a:sym typeface="Georgia"/>
              </a:rPr>
              <a:t>.</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Bang and the forming of the universe</a:t>
            </a:r>
            <a:endParaRPr/>
          </a:p>
        </p:txBody>
      </p:sp>
      <p:sp>
        <p:nvSpPr>
          <p:cNvPr id="74" name="Google Shape;74;p16"/>
          <p:cNvSpPr txBox="1">
            <a:spLocks noGrp="1"/>
          </p:cNvSpPr>
          <p:nvPr>
            <p:ph type="body" idx="1"/>
          </p:nvPr>
        </p:nvSpPr>
        <p:spPr>
          <a:xfrm>
            <a:off x="139775"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t>
            </a:r>
            <a:endParaRPr/>
          </a:p>
        </p:txBody>
      </p:sp>
      <p:pic>
        <p:nvPicPr>
          <p:cNvPr id="75" name="Google Shape;75;p16"/>
          <p:cNvPicPr preferRelativeResize="0"/>
          <p:nvPr/>
        </p:nvPicPr>
        <p:blipFill>
          <a:blip r:embed="rId3">
            <a:alphaModFix/>
          </a:blip>
          <a:stretch>
            <a:fillRect/>
          </a:stretch>
        </p:blipFill>
        <p:spPr>
          <a:xfrm>
            <a:off x="236238" y="1364838"/>
            <a:ext cx="8671526" cy="2991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0" y="153350"/>
            <a:ext cx="8736600" cy="63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 of formation of protons, neutrons, atoms ...</a:t>
            </a:r>
            <a:endParaRPr/>
          </a:p>
        </p:txBody>
      </p:sp>
      <p:sp>
        <p:nvSpPr>
          <p:cNvPr id="81" name="Google Shape;81;p17"/>
          <p:cNvSpPr txBox="1">
            <a:spLocks noGrp="1"/>
          </p:cNvSpPr>
          <p:nvPr>
            <p:ph type="body" idx="1"/>
          </p:nvPr>
        </p:nvSpPr>
        <p:spPr>
          <a:xfrm>
            <a:off x="311700" y="4148864"/>
            <a:ext cx="2229300" cy="46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1"/>
              </a:solidFill>
            </a:endParaRPr>
          </a:p>
          <a:p>
            <a:pPr marL="0" lvl="0" indent="0" algn="l" rtl="0">
              <a:spcBef>
                <a:spcPts val="1600"/>
              </a:spcBef>
              <a:spcAft>
                <a:spcPts val="1600"/>
              </a:spcAft>
              <a:buNone/>
            </a:pPr>
            <a:r>
              <a:rPr lang="en" sz="2800">
                <a:solidFill>
                  <a:schemeClr val="dk1"/>
                </a:solidFill>
              </a:rPr>
              <a:t> </a:t>
            </a:r>
            <a:endParaRPr/>
          </a:p>
        </p:txBody>
      </p:sp>
      <p:pic>
        <p:nvPicPr>
          <p:cNvPr id="82" name="Google Shape;82;p17"/>
          <p:cNvPicPr preferRelativeResize="0"/>
          <p:nvPr/>
        </p:nvPicPr>
        <p:blipFill>
          <a:blip r:embed="rId3">
            <a:alphaModFix/>
          </a:blip>
          <a:stretch>
            <a:fillRect/>
          </a:stretch>
        </p:blipFill>
        <p:spPr>
          <a:xfrm>
            <a:off x="418429" y="790550"/>
            <a:ext cx="8307146" cy="4132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0" y="0"/>
            <a:ext cx="8520600" cy="9393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chemeClr val="dk1"/>
              </a:buClr>
              <a:buSzPts val="1100"/>
              <a:buFont typeface="Arial"/>
              <a:buNone/>
            </a:pPr>
            <a:r>
              <a:rPr lang="en" sz="2400" b="1"/>
              <a:t>Nucleosynthesis</a:t>
            </a:r>
            <a:r>
              <a:rPr lang="en" sz="2400"/>
              <a:t> is a process by which the chemical elements in the universe were made through nuclear fusion</a:t>
            </a:r>
            <a:endParaRPr/>
          </a:p>
        </p:txBody>
      </p:sp>
      <p:sp>
        <p:nvSpPr>
          <p:cNvPr id="88" name="Google Shape;88;p18"/>
          <p:cNvSpPr txBox="1">
            <a:spLocks noGrp="1"/>
          </p:cNvSpPr>
          <p:nvPr>
            <p:ph type="body" idx="1"/>
          </p:nvPr>
        </p:nvSpPr>
        <p:spPr>
          <a:xfrm>
            <a:off x="569575" y="1353050"/>
            <a:ext cx="3243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rgbClr val="000000"/>
              </a:solidFill>
            </a:endParaRPr>
          </a:p>
          <a:p>
            <a:pPr marL="0" lvl="0" indent="0" algn="l" rtl="0">
              <a:spcBef>
                <a:spcPts val="1600"/>
              </a:spcBef>
              <a:spcAft>
                <a:spcPts val="1600"/>
              </a:spcAft>
              <a:buNone/>
            </a:pPr>
            <a:endParaRPr/>
          </a:p>
        </p:txBody>
      </p:sp>
      <p:pic>
        <p:nvPicPr>
          <p:cNvPr id="89" name="Google Shape;89;p18"/>
          <p:cNvPicPr preferRelativeResize="0"/>
          <p:nvPr/>
        </p:nvPicPr>
        <p:blipFill>
          <a:blip r:embed="rId3">
            <a:alphaModFix/>
          </a:blip>
          <a:stretch>
            <a:fillRect/>
          </a:stretch>
        </p:blipFill>
        <p:spPr>
          <a:xfrm>
            <a:off x="0" y="979232"/>
            <a:ext cx="9144001" cy="41640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1058525"/>
            <a:ext cx="1760700" cy="290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origin of elements  </a:t>
            </a:r>
            <a:r>
              <a:rPr lang="en" sz="2400" u="sng">
                <a:solidFill>
                  <a:schemeClr val="hlink"/>
                </a:solidFill>
                <a:hlinkClick r:id="rId3"/>
              </a:rPr>
              <a:t>video</a:t>
            </a:r>
            <a:endParaRPr sz="2400"/>
          </a:p>
          <a:p>
            <a:pPr marL="0" lvl="0" indent="0" algn="ctr" rtl="0">
              <a:spcBef>
                <a:spcPts val="0"/>
              </a:spcBef>
              <a:spcAft>
                <a:spcPts val="0"/>
              </a:spcAft>
              <a:buNone/>
            </a:pPr>
            <a:endParaRPr sz="2400"/>
          </a:p>
          <a:p>
            <a:pPr marL="0" lvl="0" indent="0" algn="ctr" rtl="0">
              <a:spcBef>
                <a:spcPts val="0"/>
              </a:spcBef>
              <a:spcAft>
                <a:spcPts val="0"/>
              </a:spcAft>
              <a:buNone/>
            </a:pPr>
            <a:r>
              <a:rPr lang="en" sz="1200"/>
              <a:t>Photo credit:</a:t>
            </a:r>
            <a:endParaRPr sz="1200"/>
          </a:p>
          <a:p>
            <a:pPr marL="0" lvl="0" indent="0" algn="ctr" rtl="0">
              <a:spcBef>
                <a:spcPts val="0"/>
              </a:spcBef>
              <a:spcAft>
                <a:spcPts val="0"/>
              </a:spcAft>
              <a:buNone/>
            </a:pPr>
            <a:r>
              <a:rPr lang="en" sz="1000" u="sng">
                <a:solidFill>
                  <a:srgbClr val="D6D6D6"/>
                </a:solidFill>
                <a:highlight>
                  <a:srgbClr val="222222"/>
                </a:highlight>
                <a:latin typeface="Roboto"/>
                <a:ea typeface="Roboto"/>
                <a:cs typeface="Roboto"/>
                <a:sym typeface="Roboto"/>
                <a:hlinkClick r:id="rId4"/>
              </a:rPr>
              <a:t>www.ifa.hawaii.edu</a:t>
            </a:r>
            <a:endParaRPr sz="1200"/>
          </a:p>
        </p:txBody>
      </p:sp>
      <p:pic>
        <p:nvPicPr>
          <p:cNvPr id="95" name="Google Shape;95;p19"/>
          <p:cNvPicPr preferRelativeResize="0"/>
          <p:nvPr/>
        </p:nvPicPr>
        <p:blipFill>
          <a:blip r:embed="rId5">
            <a:alphaModFix/>
          </a:blip>
          <a:stretch>
            <a:fillRect/>
          </a:stretch>
        </p:blipFill>
        <p:spPr>
          <a:xfrm>
            <a:off x="2072400" y="242150"/>
            <a:ext cx="6998799" cy="465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3200100" cy="143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Synthesis of heavier elements</a:t>
            </a:r>
            <a:endParaRPr/>
          </a:p>
        </p:txBody>
      </p:sp>
      <p:sp>
        <p:nvSpPr>
          <p:cNvPr id="101" name="Google Shape;101;p20"/>
          <p:cNvSpPr txBox="1">
            <a:spLocks noGrp="1"/>
          </p:cNvSpPr>
          <p:nvPr>
            <p:ph type="body" idx="1"/>
          </p:nvPr>
        </p:nvSpPr>
        <p:spPr>
          <a:xfrm>
            <a:off x="311700" y="2440125"/>
            <a:ext cx="2703300" cy="243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12529"/>
                </a:solidFill>
              </a:rPr>
              <a:t>This </a:t>
            </a:r>
            <a:r>
              <a:rPr lang="en" u="sng">
                <a:solidFill>
                  <a:schemeClr val="hlink"/>
                </a:solidFill>
                <a:hlinkClick r:id="rId3"/>
              </a:rPr>
              <a:t>video</a:t>
            </a:r>
            <a:r>
              <a:rPr lang="en">
                <a:solidFill>
                  <a:srgbClr val="212529"/>
                </a:solidFill>
              </a:rPr>
              <a:t>  segment adapted from NOVA illustrates the critical role that stars play in creating the elements. </a:t>
            </a:r>
            <a:endParaRPr sz="1100">
              <a:solidFill>
                <a:schemeClr val="dk1"/>
              </a:solidFill>
              <a:highlight>
                <a:srgbClr val="FFFFFF"/>
              </a:highlight>
            </a:endParaRPr>
          </a:p>
          <a:p>
            <a:pPr marL="0" lvl="0" indent="0" algn="l" rtl="0">
              <a:spcBef>
                <a:spcPts val="1600"/>
              </a:spcBef>
              <a:spcAft>
                <a:spcPts val="1600"/>
              </a:spcAft>
              <a:buNone/>
            </a:pPr>
            <a:endParaRPr sz="1100">
              <a:solidFill>
                <a:schemeClr val="dk1"/>
              </a:solidFill>
              <a:highlight>
                <a:srgbClr val="FFFFFF"/>
              </a:highlight>
            </a:endParaRPr>
          </a:p>
        </p:txBody>
      </p:sp>
      <p:pic>
        <p:nvPicPr>
          <p:cNvPr id="102" name="Google Shape;102;p20"/>
          <p:cNvPicPr preferRelativeResize="0"/>
          <p:nvPr/>
        </p:nvPicPr>
        <p:blipFill>
          <a:blip r:embed="rId4">
            <a:alphaModFix/>
          </a:blip>
          <a:stretch>
            <a:fillRect/>
          </a:stretch>
        </p:blipFill>
        <p:spPr>
          <a:xfrm>
            <a:off x="3876556" y="0"/>
            <a:ext cx="5267444"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233775" y="547175"/>
            <a:ext cx="1605000" cy="38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212438"/>
                </a:solidFill>
              </a:rPr>
              <a:t>How were the </a:t>
            </a:r>
            <a:r>
              <a:rPr lang="en" sz="2400" b="1">
                <a:solidFill>
                  <a:srgbClr val="212438"/>
                </a:solidFill>
              </a:rPr>
              <a:t>heaviest elements</a:t>
            </a:r>
            <a:r>
              <a:rPr lang="en" sz="2400">
                <a:solidFill>
                  <a:srgbClr val="212438"/>
                </a:solidFill>
              </a:rPr>
              <a:t> identified</a:t>
            </a:r>
            <a:endParaRPr sz="2400">
              <a:solidFill>
                <a:srgbClr val="212438"/>
              </a:solidFill>
            </a:endParaRPr>
          </a:p>
          <a:p>
            <a:pPr marL="0" lvl="0" indent="0" algn="ctr" rtl="0">
              <a:spcBef>
                <a:spcPts val="0"/>
              </a:spcBef>
              <a:spcAft>
                <a:spcPts val="0"/>
              </a:spcAft>
              <a:buNone/>
            </a:pPr>
            <a:r>
              <a:rPr lang="en" sz="2400">
                <a:solidFill>
                  <a:srgbClr val="212438"/>
                </a:solidFill>
              </a:rPr>
              <a:t>in the cosmos?</a:t>
            </a:r>
            <a:endParaRPr sz="2400"/>
          </a:p>
        </p:txBody>
      </p:sp>
      <p:pic>
        <p:nvPicPr>
          <p:cNvPr id="108" name="Google Shape;108;p21"/>
          <p:cNvPicPr preferRelativeResize="0"/>
          <p:nvPr/>
        </p:nvPicPr>
        <p:blipFill>
          <a:blip r:embed="rId3">
            <a:alphaModFix/>
          </a:blip>
          <a:stretch>
            <a:fillRect/>
          </a:stretch>
        </p:blipFill>
        <p:spPr>
          <a:xfrm>
            <a:off x="2312327" y="547175"/>
            <a:ext cx="6519976" cy="4346651"/>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3045</Words>
  <Application>Microsoft Macintosh PowerPoint</Application>
  <PresentationFormat>On-screen Show (16:9)</PresentationFormat>
  <Paragraphs>120</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Times New Roman</vt:lpstr>
      <vt:lpstr>Calibri</vt:lpstr>
      <vt:lpstr>Arial</vt:lpstr>
      <vt:lpstr>Courier New</vt:lpstr>
      <vt:lpstr>Roboto</vt:lpstr>
      <vt:lpstr>Georgia</vt:lpstr>
      <vt:lpstr>Simple Light</vt:lpstr>
      <vt:lpstr>Origins of elements</vt:lpstr>
      <vt:lpstr>PowerPoint Presentation</vt:lpstr>
      <vt:lpstr>Who came up with the Big Bang Theory? In the 1920s, a Belgian physicist and Roman Catholic priest named Georges Lemaître, speculated that if the history of the universe could be “run backward,” the universe would become denser and hotter (as well as smaller) until all the matter was concentrated in what he called a “primeval atom” — what we now call the Big Bang. video </vt:lpstr>
      <vt:lpstr>Big Bang and the forming of the universe</vt:lpstr>
      <vt:lpstr>Timeline of formation of protons, neutrons, atoms ...</vt:lpstr>
      <vt:lpstr>Nucleosynthesis is a process by which the chemical elements in the universe were made through nuclear fusion</vt:lpstr>
      <vt:lpstr>The origin of elements  video  Photo credit: www.ifa.hawaii.edu</vt:lpstr>
      <vt:lpstr>Synthesis of heavier elements</vt:lpstr>
      <vt:lpstr>How were the heaviest elements identified in the cosmos?</vt:lpstr>
      <vt:lpstr>Hubble Space Telescope gives astronomers clear views of the universe in visible, infrared and ultraviolet light  </vt:lpstr>
      <vt:lpstr>Why Look at Spectra?  We can learn much about cosmic objects by looking at images, but even more by looking at their light.  We use instruments like spectrographs that break light into colors, revealing: - temperature, - composition,  - density,  - motion</vt:lpstr>
      <vt:lpstr>PowerPoint Presentation</vt:lpstr>
      <vt:lpstr>Abundance of elements in the universe Hydrogen Helium Oxygen Carbon Neon ...</vt:lpstr>
      <vt:lpstr>Abundance of elements on earth</vt:lpstr>
      <vt:lpstr>The Universe’s First Type of Molecule Is Found at Last  Helium hydride (He-H) should be present in some parts of the modern universe, but it has never been detected in space — until now. Video</vt:lpstr>
      <vt:lpstr>NASA Finds a Large Amount of Water in an Exoplanet's Atmosphere </vt:lpstr>
      <vt:lpstr>NASA is exploring our solar system and beyond to understand the workings of the universe, searching for water  and life among the stars</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Origins of elements</dc:title>
  <cp:lastModifiedBy>Christopher Baglow</cp:lastModifiedBy>
  <cp:revision>1</cp:revision>
  <dcterms:modified xsi:type="dcterms:W3CDTF">2019-08-14T19:19:27Z</dcterms:modified>
</cp:coreProperties>
</file>